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90" r:id="rId6"/>
    <p:sldId id="258" r:id="rId7"/>
    <p:sldId id="259" r:id="rId8"/>
    <p:sldId id="260" r:id="rId9"/>
    <p:sldId id="29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93" r:id="rId18"/>
    <p:sldId id="292" r:id="rId19"/>
    <p:sldId id="268" r:id="rId20"/>
    <p:sldId id="271" r:id="rId21"/>
    <p:sldId id="294" r:id="rId22"/>
    <p:sldId id="269" r:id="rId23"/>
    <p:sldId id="270" r:id="rId24"/>
    <p:sldId id="296" r:id="rId25"/>
    <p:sldId id="295" r:id="rId26"/>
    <p:sldId id="272" r:id="rId27"/>
    <p:sldId id="273" r:id="rId28"/>
    <p:sldId id="274" r:id="rId29"/>
    <p:sldId id="275" r:id="rId30"/>
    <p:sldId id="276" r:id="rId31"/>
    <p:sldId id="277" r:id="rId32"/>
    <p:sldId id="297" r:id="rId33"/>
    <p:sldId id="279" r:id="rId34"/>
    <p:sldId id="298" r:id="rId35"/>
    <p:sldId id="278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0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94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77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0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29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53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8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1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77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00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94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77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02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29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7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53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8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1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00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9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0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2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5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1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461F8-F1E6-4C39-80F6-86694795644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52567-8B9C-49DA-B41E-2433260F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6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Latin America:  Revolution and Reaction to the 21</a:t>
            </a:r>
            <a:r>
              <a:rPr lang="en-US" baseline="30000" dirty="0" smtClean="0"/>
              <a:t>st</a:t>
            </a:r>
            <a:r>
              <a:rPr lang="en-US" dirty="0" smtClean="0"/>
              <a:t> Century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Options in the 1950’s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II.  Guatemala:  Reform and US Intervention</a:t>
            </a:r>
          </a:p>
          <a:p>
            <a:r>
              <a:rPr lang="en-US" dirty="0" smtClean="0"/>
              <a:t>Economic disparity</a:t>
            </a:r>
          </a:p>
          <a:p>
            <a:r>
              <a:rPr lang="en-US" dirty="0" smtClean="0"/>
              <a:t>High mortality rates &amp; poor health conditions</a:t>
            </a:r>
          </a:p>
          <a:p>
            <a:r>
              <a:rPr lang="en-US" dirty="0" smtClean="0"/>
              <a:t>Illiteracy</a:t>
            </a:r>
          </a:p>
          <a:p>
            <a:r>
              <a:rPr lang="en-US" dirty="0" smtClean="0"/>
              <a:t>Coffee &amp; Banana’s main exports</a:t>
            </a:r>
          </a:p>
        </p:txBody>
      </p:sp>
    </p:spTree>
    <p:extLst>
      <p:ext uri="{BB962C8B-B14F-4D97-AF65-F5344CB8AC3E}">
        <p14:creationId xmlns:p14="http://schemas.microsoft.com/office/powerpoint/2010/main" val="3221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Options in the 1950’s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Juan Jose </a:t>
            </a:r>
            <a:r>
              <a:rPr lang="en-US" dirty="0" err="1" smtClean="0"/>
              <a:t>Arevalo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Elected President of </a:t>
            </a:r>
            <a:r>
              <a:rPr lang="en-US" dirty="0" err="1" smtClean="0"/>
              <a:t>Guatamala</a:t>
            </a:r>
            <a:r>
              <a:rPr lang="en-US" dirty="0" smtClean="0"/>
              <a:t> in 1944 by the labor coalition</a:t>
            </a:r>
          </a:p>
          <a:p>
            <a:pPr lvl="1"/>
            <a:r>
              <a:rPr lang="en-US" dirty="0" smtClean="0"/>
              <a:t>“spiritual socialism”</a:t>
            </a:r>
          </a:p>
          <a:p>
            <a:pPr lvl="2"/>
            <a:r>
              <a:rPr lang="en-US" dirty="0" smtClean="0"/>
              <a:t>Land reform &amp; improvement of working conditions</a:t>
            </a:r>
          </a:p>
          <a:p>
            <a:pPr lvl="1"/>
            <a:r>
              <a:rPr lang="en-US" dirty="0" smtClean="0"/>
              <a:t>Used intense nationalism</a:t>
            </a:r>
          </a:p>
        </p:txBody>
      </p:sp>
      <p:pic>
        <p:nvPicPr>
          <p:cNvPr id="1026" name="Picture 2" descr="http://www.aquiguatemala.net/presidentes/imagenes/juan_jose_areva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67174"/>
            <a:ext cx="216217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7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Options in the 1950’s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486400"/>
          </a:xfrm>
        </p:spPr>
        <p:txBody>
          <a:bodyPr/>
          <a:lstStyle/>
          <a:p>
            <a:r>
              <a:rPr lang="en-US" dirty="0" smtClean="0"/>
              <a:t>Colonel </a:t>
            </a:r>
            <a:r>
              <a:rPr lang="en-US" dirty="0" err="1" smtClean="0"/>
              <a:t>Jacobo</a:t>
            </a:r>
            <a:r>
              <a:rPr lang="en-US" dirty="0" smtClean="0"/>
              <a:t> </a:t>
            </a:r>
            <a:r>
              <a:rPr lang="en-US" dirty="0" err="1" smtClean="0"/>
              <a:t>Arbenz</a:t>
            </a:r>
            <a:r>
              <a:rPr lang="en-US" dirty="0" smtClean="0"/>
              <a:t> elected in 1951</a:t>
            </a:r>
          </a:p>
          <a:p>
            <a:pPr lvl="1"/>
            <a:r>
              <a:rPr lang="en-US" dirty="0" smtClean="0"/>
              <a:t>More radical land reform</a:t>
            </a:r>
          </a:p>
          <a:p>
            <a:pPr lvl="1"/>
            <a:r>
              <a:rPr lang="en-US" dirty="0" smtClean="0"/>
              <a:t>Threatens to take away land from the United Fruit Company (foreign interest)</a:t>
            </a:r>
          </a:p>
          <a:p>
            <a:pPr lvl="2"/>
            <a:r>
              <a:rPr lang="en-US" dirty="0" smtClean="0"/>
              <a:t>Led to US intervention </a:t>
            </a:r>
          </a:p>
          <a:p>
            <a:pPr lvl="1"/>
            <a:r>
              <a:rPr lang="en-US" dirty="0" smtClean="0"/>
              <a:t>CIA helps US overthrow </a:t>
            </a:r>
            <a:r>
              <a:rPr lang="en-US" dirty="0" err="1" smtClean="0"/>
              <a:t>Arbenz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Pro-American regime takes over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Reform in Guatemala ends due to</a:t>
            </a:r>
          </a:p>
          <a:p>
            <a:pPr marL="0" lvl="1" indent="0">
              <a:buNone/>
            </a:pPr>
            <a:r>
              <a:rPr lang="en-US" dirty="0" smtClean="0"/>
              <a:t>       internal and foreign opposition</a:t>
            </a:r>
          </a:p>
          <a:p>
            <a:endParaRPr lang="en-US" dirty="0"/>
          </a:p>
        </p:txBody>
      </p:sp>
      <p:pic>
        <p:nvPicPr>
          <p:cNvPr id="2050" name="Picture 2" descr="http://www.mundodiverso.com/imagenesblog/jacoboarben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83182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Options of the 1950’s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III.  The Cuban Revolution:  Socialism in the Caribbean</a:t>
            </a:r>
          </a:p>
          <a:p>
            <a:r>
              <a:rPr lang="en-US" dirty="0" smtClean="0"/>
              <a:t>Large middle-class in Havana</a:t>
            </a:r>
          </a:p>
          <a:p>
            <a:r>
              <a:rPr lang="en-US" dirty="0" smtClean="0"/>
              <a:t>Higher literacy rates</a:t>
            </a:r>
          </a:p>
          <a:p>
            <a:r>
              <a:rPr lang="en-US" dirty="0" smtClean="0"/>
              <a:t>Better health conditions</a:t>
            </a:r>
          </a:p>
          <a:p>
            <a:r>
              <a:rPr lang="en-US" dirty="0" smtClean="0"/>
              <a:t>Export sugar and tobacco</a:t>
            </a:r>
          </a:p>
          <a:p>
            <a:r>
              <a:rPr lang="en-US" dirty="0" smtClean="0"/>
              <a:t>Heavy American influence</a:t>
            </a:r>
          </a:p>
          <a:p>
            <a:pPr lvl="1"/>
            <a:r>
              <a:rPr lang="en-US" dirty="0" smtClean="0"/>
              <a:t>¾ of imports came from the US</a:t>
            </a:r>
          </a:p>
          <a:p>
            <a:pPr lvl="1"/>
            <a:r>
              <a:rPr lang="en-US" dirty="0" smtClean="0"/>
              <a:t>American investments in Cuba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Options of the 1950’s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Fulgencio</a:t>
            </a:r>
            <a:r>
              <a:rPr lang="en-US" dirty="0" smtClean="0"/>
              <a:t> Batista</a:t>
            </a:r>
          </a:p>
          <a:p>
            <a:pPr lvl="1"/>
            <a:r>
              <a:rPr lang="en-US" dirty="0" smtClean="0"/>
              <a:t>Authoritarian ruler from 1934 – 1944; 1952</a:t>
            </a:r>
          </a:p>
          <a:p>
            <a:pPr lvl="1"/>
            <a:r>
              <a:rPr lang="en-US" dirty="0" smtClean="0"/>
              <a:t>Democratic constitution of 1940</a:t>
            </a:r>
          </a:p>
          <a:p>
            <a:pPr lvl="2"/>
            <a:r>
              <a:rPr lang="en-US" dirty="0" smtClean="0"/>
              <a:t>Nationalization of natural resources</a:t>
            </a:r>
          </a:p>
          <a:p>
            <a:pPr lvl="2"/>
            <a:r>
              <a:rPr lang="en-US" dirty="0" smtClean="0"/>
              <a:t>Full employment </a:t>
            </a:r>
          </a:p>
          <a:p>
            <a:pPr lvl="2"/>
            <a:r>
              <a:rPr lang="en-US" dirty="0" smtClean="0"/>
              <a:t>Land reform</a:t>
            </a:r>
          </a:p>
          <a:p>
            <a:pPr lvl="1"/>
            <a:r>
              <a:rPr lang="en-US" dirty="0" smtClean="0"/>
              <a:t>Corrupt government</a:t>
            </a:r>
          </a:p>
          <a:p>
            <a:pPr lvl="1"/>
            <a:r>
              <a:rPr lang="en-US" dirty="0" smtClean="0"/>
              <a:t>Opposition develops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15" y="1600200"/>
            <a:ext cx="6644970" cy="4525963"/>
          </a:xfrm>
        </p:spPr>
      </p:pic>
    </p:spTree>
    <p:extLst>
      <p:ext uri="{BB962C8B-B14F-4D97-AF65-F5344CB8AC3E}">
        <p14:creationId xmlns:p14="http://schemas.microsoft.com/office/powerpoint/2010/main" val="54136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Fuglencio</a:t>
            </a:r>
            <a:r>
              <a:rPr lang="en-US" dirty="0" smtClean="0"/>
              <a:t> Batista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82" y="1600200"/>
            <a:ext cx="3447435" cy="4525963"/>
          </a:xfrm>
        </p:spPr>
      </p:pic>
    </p:spTree>
    <p:extLst>
      <p:ext uri="{BB962C8B-B14F-4D97-AF65-F5344CB8AC3E}">
        <p14:creationId xmlns:p14="http://schemas.microsoft.com/office/powerpoint/2010/main" val="325270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Options of the 1950’s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Fidel Castro</a:t>
            </a:r>
          </a:p>
          <a:p>
            <a:r>
              <a:rPr lang="en-US" dirty="0" smtClean="0"/>
              <a:t>Attempted revolution, but failed</a:t>
            </a:r>
          </a:p>
          <a:p>
            <a:r>
              <a:rPr lang="en-US" dirty="0" smtClean="0"/>
              <a:t>Revolutionary ideals included:</a:t>
            </a:r>
          </a:p>
          <a:p>
            <a:pPr lvl="1"/>
            <a:r>
              <a:rPr lang="en-US" dirty="0" smtClean="0"/>
              <a:t>Democracy</a:t>
            </a:r>
          </a:p>
          <a:p>
            <a:pPr lvl="1"/>
            <a:r>
              <a:rPr lang="en-US" dirty="0" smtClean="0"/>
              <a:t>Social Justice</a:t>
            </a:r>
          </a:p>
          <a:p>
            <a:pPr lvl="1"/>
            <a:r>
              <a:rPr lang="en-US" dirty="0" smtClean="0"/>
              <a:t>Establishment of a less dependent economy</a:t>
            </a:r>
          </a:p>
          <a:p>
            <a:r>
              <a:rPr lang="en-US" dirty="0" smtClean="0"/>
              <a:t>Exiled to Mexico and aided by Ernesto “</a:t>
            </a:r>
            <a:r>
              <a:rPr lang="en-US" dirty="0" err="1" smtClean="0"/>
              <a:t>Che</a:t>
            </a:r>
            <a:r>
              <a:rPr lang="en-US" dirty="0" smtClean="0"/>
              <a:t>” Guevara</a:t>
            </a:r>
          </a:p>
        </p:txBody>
      </p:sp>
    </p:spTree>
    <p:extLst>
      <p:ext uri="{BB962C8B-B14F-4D97-AF65-F5344CB8AC3E}">
        <p14:creationId xmlns:p14="http://schemas.microsoft.com/office/powerpoint/2010/main" val="1830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Castro &amp; Guevara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4.bp.blogspot.com/_Cv-0TBEhWVE/SEaLjSle4XI/AAAAAAAABUU/BBWLIXcuTO0/s800/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7338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icuba.files.wordpress.com/2012/02/che-guev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52" y="1614055"/>
            <a:ext cx="3502873" cy="491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3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Guevara &amp; Castro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69" y="1600200"/>
            <a:ext cx="6465661" cy="4525963"/>
          </a:xfrm>
        </p:spPr>
      </p:pic>
    </p:spTree>
    <p:extLst>
      <p:ext uri="{BB962C8B-B14F-4D97-AF65-F5344CB8AC3E}">
        <p14:creationId xmlns:p14="http://schemas.microsoft.com/office/powerpoint/2010/main" val="245923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Latin America was pulled into the struggle between the capitalist West and Communism</a:t>
            </a:r>
          </a:p>
          <a:p>
            <a:pPr lvl="1"/>
            <a:r>
              <a:rPr lang="en-US" dirty="0" smtClean="0"/>
              <a:t>Salvador Allende </a:t>
            </a:r>
          </a:p>
          <a:p>
            <a:pPr lvl="2"/>
            <a:r>
              <a:rPr lang="en-US" dirty="0" smtClean="0"/>
              <a:t>Socialist President of Chile</a:t>
            </a:r>
          </a:p>
          <a:p>
            <a:pPr lvl="2"/>
            <a:r>
              <a:rPr lang="en-US" dirty="0" smtClean="0"/>
              <a:t>Overthrown by General Augusto Pinochet</a:t>
            </a:r>
          </a:p>
          <a:p>
            <a:pPr lvl="3"/>
            <a:r>
              <a:rPr lang="en-US" dirty="0" smtClean="0"/>
              <a:t>Established an Authoritarian regime</a:t>
            </a:r>
          </a:p>
          <a:p>
            <a:pPr lvl="3"/>
            <a:r>
              <a:rPr lang="en-US" dirty="0" smtClean="0"/>
              <a:t>Arrested for crimes against humanity</a:t>
            </a:r>
          </a:p>
          <a:p>
            <a:pPr lvl="1"/>
            <a:r>
              <a:rPr lang="en-US" dirty="0" smtClean="0"/>
              <a:t>Fidel Castro</a:t>
            </a:r>
          </a:p>
          <a:p>
            <a:pPr lvl="2"/>
            <a:r>
              <a:rPr lang="en-US" dirty="0" smtClean="0"/>
              <a:t>Communist leader in Cuba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Options of the 1950’s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of July Movement</a:t>
            </a:r>
          </a:p>
          <a:p>
            <a:pPr lvl="1"/>
            <a:r>
              <a:rPr lang="en-US" dirty="0" smtClean="0"/>
              <a:t>Castro and Guevara supported by students, labor organizations, and rural workers</a:t>
            </a:r>
          </a:p>
          <a:p>
            <a:pPr lvl="1"/>
            <a:r>
              <a:rPr lang="en-US" dirty="0" smtClean="0"/>
              <a:t>Drive Batista from power in 1958</a:t>
            </a:r>
          </a:p>
          <a:p>
            <a:r>
              <a:rPr lang="en-US" dirty="0" smtClean="0"/>
              <a:t>Castro takes power</a:t>
            </a:r>
          </a:p>
          <a:p>
            <a:pPr lvl="1"/>
            <a:r>
              <a:rPr lang="en-US" dirty="0" smtClean="0"/>
              <a:t>Implements a socialist regime</a:t>
            </a:r>
          </a:p>
          <a:p>
            <a:pPr lvl="1"/>
            <a:r>
              <a:rPr lang="en-US" dirty="0" smtClean="0"/>
              <a:t>Collectivization </a:t>
            </a:r>
          </a:p>
          <a:p>
            <a:pPr lvl="1"/>
            <a:r>
              <a:rPr lang="en-US" dirty="0" smtClean="0"/>
              <a:t>Expropriation of foreign property</a:t>
            </a:r>
          </a:p>
          <a:p>
            <a:pPr lvl="1"/>
            <a:r>
              <a:rPr lang="en-US" dirty="0" smtClean="0"/>
              <a:t>Centralized socialist economy</a:t>
            </a:r>
          </a:p>
          <a:p>
            <a:pPr lvl="1"/>
            <a:r>
              <a:rPr lang="en-US" dirty="0" smtClean="0"/>
              <a:t>Nationalism and anti-imperialism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Options of the 1950’s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Relations between Cuba &amp; US broken off in 1961</a:t>
            </a:r>
          </a:p>
          <a:p>
            <a:pPr lvl="1"/>
            <a:r>
              <a:rPr lang="en-US" dirty="0" smtClean="0"/>
              <a:t>Trade embargo implemented (trade not allowed)</a:t>
            </a:r>
          </a:p>
          <a:p>
            <a:r>
              <a:rPr lang="en-US" dirty="0" smtClean="0"/>
              <a:t>Cuba depends on USSR for financial aid and arms </a:t>
            </a:r>
          </a:p>
          <a:p>
            <a:pPr lvl="1"/>
            <a:r>
              <a:rPr lang="en-US" dirty="0" smtClean="0"/>
              <a:t>Cuban Missile Crisis 1961</a:t>
            </a:r>
          </a:p>
          <a:p>
            <a:r>
              <a:rPr lang="en-US" dirty="0" smtClean="0"/>
              <a:t>The Cuban Revolution survived due to the global context</a:t>
            </a:r>
          </a:p>
          <a:p>
            <a:r>
              <a:rPr lang="en-US" dirty="0" smtClean="0"/>
              <a:t>Social reforms were extensive, but basic freedoms were lost</a:t>
            </a:r>
          </a:p>
          <a:p>
            <a:r>
              <a:rPr lang="en-US" dirty="0" smtClean="0"/>
              <a:t>Cuba’s economy survived due to subsidies by the USSR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1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0" y="1941347"/>
            <a:ext cx="7140950" cy="4002253"/>
          </a:xfrm>
        </p:spPr>
      </p:pic>
    </p:spTree>
    <p:extLst>
      <p:ext uri="{BB962C8B-B14F-4D97-AF65-F5344CB8AC3E}">
        <p14:creationId xmlns:p14="http://schemas.microsoft.com/office/powerpoint/2010/main" val="2288351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828800"/>
            <a:ext cx="6172200" cy="4629150"/>
          </a:xfrm>
        </p:spPr>
      </p:pic>
    </p:spTree>
    <p:extLst>
      <p:ext uri="{BB962C8B-B14F-4D97-AF65-F5344CB8AC3E}">
        <p14:creationId xmlns:p14="http://schemas.microsoft.com/office/powerpoint/2010/main" val="583851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Search for Reform and the Military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Latin America continued to seek solutions to their problems using Catholic, Marxist, and Capitalist doctrines</a:t>
            </a:r>
          </a:p>
          <a:p>
            <a:r>
              <a:rPr lang="en-US" dirty="0" smtClean="0"/>
              <a:t>Mexico – Political Stability</a:t>
            </a:r>
          </a:p>
          <a:p>
            <a:pPr lvl="1"/>
            <a:r>
              <a:rPr lang="en-US" dirty="0" smtClean="0"/>
              <a:t>One-party system</a:t>
            </a:r>
          </a:p>
          <a:p>
            <a:pPr lvl="1"/>
            <a:r>
              <a:rPr lang="en-US" dirty="0" smtClean="0"/>
              <a:t>Repression </a:t>
            </a:r>
          </a:p>
          <a:p>
            <a:pPr lvl="1"/>
            <a:r>
              <a:rPr lang="en-US" dirty="0" smtClean="0"/>
              <a:t>Petroleum resources</a:t>
            </a:r>
          </a:p>
          <a:p>
            <a:pPr lvl="1"/>
            <a:r>
              <a:rPr lang="en-US" dirty="0" smtClean="0"/>
              <a:t>Poor financial planning, corruption, and foreign debt caused problems in the 80’s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Search for Reform and the Military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Chile &amp; Venezuela – Christian Democracies</a:t>
            </a:r>
          </a:p>
          <a:p>
            <a:pPr lvl="1"/>
            <a:r>
              <a:rPr lang="en-US" dirty="0" smtClean="0"/>
              <a:t>The church was divided politically</a:t>
            </a:r>
          </a:p>
          <a:p>
            <a:pPr lvl="1"/>
            <a:r>
              <a:rPr lang="en-US" dirty="0" smtClean="0"/>
              <a:t>Arguments for social justice and human rights</a:t>
            </a:r>
          </a:p>
          <a:p>
            <a:pPr lvl="1"/>
            <a:r>
              <a:rPr lang="en-US" dirty="0" smtClean="0"/>
              <a:t>Some supported government opposition of the church</a:t>
            </a:r>
          </a:p>
          <a:p>
            <a:r>
              <a:rPr lang="en-US" dirty="0" smtClean="0"/>
              <a:t>Brazil &amp; El Salvador - Liberation theology</a:t>
            </a:r>
          </a:p>
          <a:p>
            <a:pPr lvl="1"/>
            <a:r>
              <a:rPr lang="en-US" dirty="0" smtClean="0"/>
              <a:t>Combined Catholic theology and socialist principals/Marxist categories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Search for Reform and the Military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I. Out of the Barracks:  Soldiers Take Power</a:t>
            </a:r>
          </a:p>
          <a:p>
            <a:r>
              <a:rPr lang="en-US" dirty="0" smtClean="0"/>
              <a:t>Latin American military establishments began to take over governments in the 1960’s</a:t>
            </a:r>
          </a:p>
          <a:p>
            <a:r>
              <a:rPr lang="en-US" dirty="0" smtClean="0"/>
              <a:t>Brazil</a:t>
            </a:r>
          </a:p>
          <a:p>
            <a:pPr lvl="1"/>
            <a:r>
              <a:rPr lang="en-US" dirty="0" smtClean="0"/>
              <a:t>Military takes over in 1964 </a:t>
            </a:r>
          </a:p>
          <a:p>
            <a:pPr lvl="1"/>
            <a:r>
              <a:rPr lang="en-US" dirty="0" smtClean="0"/>
              <a:t>Aided by the US</a:t>
            </a:r>
          </a:p>
          <a:p>
            <a:r>
              <a:rPr lang="en-US" dirty="0" smtClean="0"/>
              <a:t>Argentina</a:t>
            </a:r>
          </a:p>
          <a:p>
            <a:pPr lvl="1"/>
            <a:r>
              <a:rPr lang="en-US" dirty="0" smtClean="0"/>
              <a:t>Military coup overthrows Peron in 1966</a:t>
            </a:r>
          </a:p>
          <a:p>
            <a:r>
              <a:rPr lang="en-US" dirty="0" smtClean="0"/>
              <a:t>Chile</a:t>
            </a:r>
          </a:p>
          <a:p>
            <a:pPr lvl="1"/>
            <a:r>
              <a:rPr lang="en-US" dirty="0" smtClean="0"/>
              <a:t>Military overthrows Allende (socialist) in 1973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Search for Reform and the Military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Conditions under military leaders:</a:t>
            </a:r>
          </a:p>
          <a:p>
            <a:pPr lvl="1"/>
            <a:r>
              <a:rPr lang="en-US" dirty="0" smtClean="0"/>
              <a:t>Bureaucratic authoritarian regimes</a:t>
            </a:r>
          </a:p>
          <a:p>
            <a:pPr lvl="1"/>
            <a:r>
              <a:rPr lang="en-US" dirty="0" smtClean="0"/>
              <a:t>Military-like chain of command</a:t>
            </a:r>
          </a:p>
          <a:p>
            <a:pPr lvl="1"/>
            <a:r>
              <a:rPr lang="en-US" dirty="0" smtClean="0"/>
              <a:t>Repression and torture used to silence critics</a:t>
            </a:r>
          </a:p>
          <a:p>
            <a:pPr lvl="2"/>
            <a:r>
              <a:rPr lang="en-US" dirty="0" smtClean="0"/>
              <a:t>“dirty war”</a:t>
            </a:r>
          </a:p>
          <a:p>
            <a:pPr lvl="1"/>
            <a:r>
              <a:rPr lang="en-US" dirty="0" smtClean="0"/>
              <a:t>Working class hit hard</a:t>
            </a:r>
          </a:p>
          <a:p>
            <a:pPr lvl="2"/>
            <a:r>
              <a:rPr lang="en-US" dirty="0" smtClean="0"/>
              <a:t>Inequality becomes more apparent</a:t>
            </a:r>
          </a:p>
          <a:p>
            <a:pPr lvl="1"/>
            <a:r>
              <a:rPr lang="en-US" dirty="0" smtClean="0"/>
              <a:t>Structural problems</a:t>
            </a:r>
          </a:p>
          <a:p>
            <a:pPr lvl="1"/>
            <a:r>
              <a:rPr lang="en-US" dirty="0" smtClean="0"/>
              <a:t>Increase in literacy &amp; health</a:t>
            </a:r>
          </a:p>
          <a:p>
            <a:pPr lvl="1"/>
            <a:r>
              <a:rPr lang="en-US" dirty="0" smtClean="0"/>
              <a:t>Nationalism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Search for Reform and the Military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II.  The New Democratic Trends</a:t>
            </a:r>
          </a:p>
          <a:p>
            <a:r>
              <a:rPr lang="en-US" dirty="0" smtClean="0"/>
              <a:t>Cold War pressures ease in the 1980’s</a:t>
            </a:r>
          </a:p>
          <a:p>
            <a:r>
              <a:rPr lang="en-US" dirty="0" err="1" smtClean="0"/>
              <a:t>Redemocratization</a:t>
            </a:r>
            <a:endParaRPr lang="en-US" dirty="0" smtClean="0"/>
          </a:p>
          <a:p>
            <a:pPr lvl="1"/>
            <a:r>
              <a:rPr lang="en-US" dirty="0" smtClean="0"/>
              <a:t>Argentina holds elections in 1983</a:t>
            </a:r>
          </a:p>
          <a:p>
            <a:pPr lvl="1"/>
            <a:r>
              <a:rPr lang="en-US" dirty="0" smtClean="0"/>
              <a:t>Brazil chose its first popularly elected President in 1989</a:t>
            </a:r>
          </a:p>
          <a:p>
            <a:pPr lvl="1"/>
            <a:r>
              <a:rPr lang="en-US" dirty="0" err="1" smtClean="0"/>
              <a:t>Sendero</a:t>
            </a:r>
            <a:r>
              <a:rPr lang="en-US" dirty="0" smtClean="0"/>
              <a:t> </a:t>
            </a:r>
            <a:r>
              <a:rPr lang="en-US" dirty="0" err="1" smtClean="0"/>
              <a:t>Luminosos</a:t>
            </a:r>
            <a:r>
              <a:rPr lang="en-US" dirty="0" smtClean="0"/>
              <a:t> tries to disrupt elections in 1992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95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Search for Reform and the Military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Nicaragua removed the Sandinista Party under threat of embargo</a:t>
            </a:r>
          </a:p>
          <a:p>
            <a:r>
              <a:rPr lang="en-US" dirty="0" smtClean="0"/>
              <a:t>Nicaragua, El Salvador, and Guatemala have truces between governments and rebels</a:t>
            </a:r>
          </a:p>
          <a:p>
            <a:r>
              <a:rPr lang="en-US" dirty="0" smtClean="0"/>
              <a:t>Panama is invaded by the US to arrest </a:t>
            </a:r>
            <a:r>
              <a:rPr lang="en-US" dirty="0" err="1" smtClean="0"/>
              <a:t>Manueal</a:t>
            </a:r>
            <a:r>
              <a:rPr lang="en-US" dirty="0" smtClean="0"/>
              <a:t> Noriega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72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Allande</a:t>
            </a:r>
            <a:r>
              <a:rPr lang="en-US" dirty="0" smtClean="0"/>
              <a:t> &amp; Castro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3124200" cy="46215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66743"/>
            <a:ext cx="4513715" cy="43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2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Maneul</a:t>
            </a:r>
            <a:r>
              <a:rPr lang="en-US" dirty="0" smtClean="0"/>
              <a:t> </a:t>
            </a:r>
            <a:r>
              <a:rPr lang="en-US" dirty="0" err="1" smtClean="0"/>
              <a:t>Norigea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48681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2608679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Search for Reform and the Military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1990’s saw democratic trends being well established</a:t>
            </a:r>
          </a:p>
          <a:p>
            <a:r>
              <a:rPr lang="en-US" dirty="0" smtClean="0"/>
              <a:t>Hugo Chavez – Venezuela</a:t>
            </a:r>
          </a:p>
          <a:p>
            <a:pPr lvl="1"/>
            <a:r>
              <a:rPr lang="en-US" dirty="0" smtClean="0"/>
              <a:t>Survived a coup in 2002</a:t>
            </a:r>
          </a:p>
          <a:p>
            <a:pPr lvl="1"/>
            <a:r>
              <a:rPr lang="en-US" dirty="0" smtClean="0"/>
              <a:t>Had strong support of </a:t>
            </a:r>
            <a:r>
              <a:rPr lang="en-US" smtClean="0"/>
              <a:t>other military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Hugo Chavez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66" y="1600200"/>
            <a:ext cx="3274667" cy="4525963"/>
          </a:xfrm>
        </p:spPr>
      </p:pic>
    </p:spTree>
    <p:extLst>
      <p:ext uri="{BB962C8B-B14F-4D97-AF65-F5344CB8AC3E}">
        <p14:creationId xmlns:p14="http://schemas.microsoft.com/office/powerpoint/2010/main" val="1160384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Search for Reform and the Military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Latin American Economies</a:t>
            </a:r>
          </a:p>
          <a:p>
            <a:pPr lvl="1"/>
            <a:r>
              <a:rPr lang="en-US" dirty="0" smtClean="0"/>
              <a:t>Many countries faced economic crisis due to</a:t>
            </a:r>
          </a:p>
          <a:p>
            <a:pPr lvl="2"/>
            <a:r>
              <a:rPr lang="en-US" dirty="0" smtClean="0"/>
              <a:t>Foreign debt</a:t>
            </a:r>
          </a:p>
          <a:p>
            <a:pPr lvl="2"/>
            <a:r>
              <a:rPr lang="en-US" dirty="0" smtClean="0"/>
              <a:t>Inflation</a:t>
            </a:r>
            <a:endParaRPr lang="en-US" dirty="0"/>
          </a:p>
          <a:p>
            <a:pPr lvl="2"/>
            <a:r>
              <a:rPr lang="en-US" dirty="0" smtClean="0"/>
              <a:t>Social instability</a:t>
            </a:r>
          </a:p>
          <a:p>
            <a:r>
              <a:rPr lang="en-US" dirty="0" smtClean="0"/>
              <a:t>Drug Commerce</a:t>
            </a:r>
          </a:p>
          <a:p>
            <a:pPr lvl="1"/>
            <a:r>
              <a:rPr lang="en-US" dirty="0" smtClean="0"/>
              <a:t>Tremendous profits</a:t>
            </a:r>
          </a:p>
          <a:p>
            <a:pPr lvl="1"/>
            <a:r>
              <a:rPr lang="en-US" dirty="0" smtClean="0"/>
              <a:t>Criminal activity</a:t>
            </a:r>
          </a:p>
          <a:p>
            <a:pPr lvl="1"/>
            <a:r>
              <a:rPr lang="en-US" dirty="0" smtClean="0"/>
              <a:t>International cartels</a:t>
            </a:r>
          </a:p>
          <a:p>
            <a:pPr lvl="2"/>
            <a:r>
              <a:rPr lang="en-US" dirty="0" smtClean="0"/>
              <a:t>Cuba, Columbia, Panama, &amp; Bolivia</a:t>
            </a:r>
          </a:p>
        </p:txBody>
      </p:sp>
    </p:spTree>
    <p:extLst>
      <p:ext uri="{BB962C8B-B14F-4D97-AF65-F5344CB8AC3E}">
        <p14:creationId xmlns:p14="http://schemas.microsoft.com/office/powerpoint/2010/main" val="23618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Search for Reform and the Military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III.  The US and Latin America</a:t>
            </a:r>
          </a:p>
          <a:p>
            <a:r>
              <a:rPr lang="en-US" dirty="0" smtClean="0"/>
              <a:t>The US remained a continuous presence in Latin America</a:t>
            </a:r>
          </a:p>
          <a:p>
            <a:pPr lvl="1"/>
            <a:r>
              <a:rPr lang="en-US" dirty="0" smtClean="0"/>
              <a:t>US becomes the leading investor</a:t>
            </a:r>
          </a:p>
          <a:p>
            <a:pPr lvl="1"/>
            <a:r>
              <a:rPr lang="en-US" dirty="0" smtClean="0"/>
              <a:t>More than 1/3 of US investments went to Latin America</a:t>
            </a:r>
          </a:p>
          <a:p>
            <a:pPr lvl="1"/>
            <a:r>
              <a:rPr lang="en-US" dirty="0" smtClean="0"/>
              <a:t>US military intervenes more than 30 times before 1933</a:t>
            </a:r>
          </a:p>
          <a:p>
            <a:pPr lvl="2"/>
            <a:r>
              <a:rPr lang="en-US" dirty="0" smtClean="0"/>
              <a:t>Haiti, Nicaragua, Dominican Republic, Mexico, &amp; Cuba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Search for Reform and the Military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Interventions were for economic, political, </a:t>
            </a:r>
            <a:r>
              <a:rPr lang="en-US" dirty="0" err="1" smtClean="0"/>
              <a:t>strategical</a:t>
            </a:r>
            <a:r>
              <a:rPr lang="en-US" dirty="0" smtClean="0"/>
              <a:t>, and ideological reasons</a:t>
            </a:r>
          </a:p>
          <a:p>
            <a:pPr lvl="1"/>
            <a:r>
              <a:rPr lang="en-US" dirty="0" smtClean="0"/>
              <a:t>Helped in creating Banana Republics = conservative and/or dictatorships friendly with US</a:t>
            </a:r>
          </a:p>
          <a:p>
            <a:r>
              <a:rPr lang="en-US" dirty="0" smtClean="0"/>
              <a:t>Good Neighbor Policy 1933</a:t>
            </a:r>
          </a:p>
          <a:p>
            <a:pPr lvl="1"/>
            <a:r>
              <a:rPr lang="en-US" dirty="0" smtClean="0"/>
              <a:t>FDR</a:t>
            </a:r>
          </a:p>
          <a:p>
            <a:pPr lvl="1"/>
            <a:r>
              <a:rPr lang="en-US" dirty="0" smtClean="0"/>
              <a:t>Promised the US would be more fair with Latin America and stop direct interventions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Search for Reform and the Military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Cold War effects</a:t>
            </a:r>
          </a:p>
          <a:p>
            <a:pPr lvl="1"/>
            <a:r>
              <a:rPr lang="en-US" dirty="0" smtClean="0"/>
              <a:t>New &amp; indirect involvement</a:t>
            </a:r>
          </a:p>
          <a:p>
            <a:pPr lvl="1"/>
            <a:r>
              <a:rPr lang="en-US" dirty="0" smtClean="0"/>
              <a:t>Alliance for Progress 1961</a:t>
            </a:r>
          </a:p>
          <a:p>
            <a:pPr lvl="2"/>
            <a:r>
              <a:rPr lang="en-US" dirty="0" smtClean="0"/>
              <a:t>Alternative to radical solutions</a:t>
            </a:r>
          </a:p>
          <a:p>
            <a:r>
              <a:rPr lang="en-US" dirty="0" smtClean="0"/>
              <a:t>President Jimmy Carter (1976-1980)</a:t>
            </a:r>
          </a:p>
          <a:p>
            <a:pPr lvl="1"/>
            <a:r>
              <a:rPr lang="en-US" dirty="0" smtClean="0"/>
              <a:t>Pragmatic dealings with Latin America</a:t>
            </a:r>
          </a:p>
          <a:p>
            <a:pPr lvl="1"/>
            <a:r>
              <a:rPr lang="en-US" dirty="0" smtClean="0"/>
              <a:t>Observance of Civil Liberties</a:t>
            </a:r>
          </a:p>
          <a:p>
            <a:pPr lvl="1"/>
            <a:r>
              <a:rPr lang="en-US" dirty="0" smtClean="0"/>
              <a:t>Treaty with Panama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Search for Reform and the Military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Reagan &amp; Bush 1980’s</a:t>
            </a:r>
          </a:p>
          <a:p>
            <a:pPr lvl="1"/>
            <a:r>
              <a:rPr lang="en-US" dirty="0" smtClean="0"/>
              <a:t>Conservative presidencies based on economic, strategic, and defense</a:t>
            </a:r>
          </a:p>
          <a:p>
            <a:pPr lvl="1"/>
            <a:r>
              <a:rPr lang="en-US" dirty="0" smtClean="0"/>
              <a:t>Direct interventions or support of counterrevolutionary forces</a:t>
            </a:r>
          </a:p>
          <a:p>
            <a:pPr lvl="2"/>
            <a:r>
              <a:rPr lang="en-US" dirty="0" smtClean="0"/>
              <a:t>Contras in Nicaragua</a:t>
            </a:r>
          </a:p>
          <a:p>
            <a:r>
              <a:rPr lang="en-US" dirty="0" smtClean="0"/>
              <a:t>Post 2000 issue with Latin America include immigration, commerce, drug trade and political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Societies in Search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relations changed slowly in Latin America</a:t>
            </a:r>
          </a:p>
          <a:p>
            <a:r>
              <a:rPr lang="en-US" dirty="0" smtClean="0"/>
              <a:t>Population growth, urbanization, and migration of workers are challenges to the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Societies in Search of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I.  Slow Change in Women’s Roles</a:t>
            </a:r>
          </a:p>
          <a:p>
            <a:r>
              <a:rPr lang="en-US" dirty="0" smtClean="0"/>
              <a:t>Suffrage rights</a:t>
            </a:r>
          </a:p>
          <a:p>
            <a:pPr lvl="1"/>
            <a:r>
              <a:rPr lang="en-US" dirty="0" smtClean="0"/>
              <a:t>Ecuador 1929</a:t>
            </a:r>
          </a:p>
          <a:p>
            <a:pPr lvl="1"/>
            <a:r>
              <a:rPr lang="en-US" dirty="0" smtClean="0"/>
              <a:t>Brazil and Cuba 1932</a:t>
            </a:r>
          </a:p>
          <a:p>
            <a:pPr lvl="1"/>
            <a:r>
              <a:rPr lang="en-US" dirty="0" smtClean="0"/>
              <a:t>More countries followed suit in the 1940’s and 1950’s</a:t>
            </a:r>
          </a:p>
          <a:p>
            <a:pPr lvl="1"/>
            <a:r>
              <a:rPr lang="en-US" dirty="0" smtClean="0"/>
              <a:t>Many feared women in politics would become a conservative force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World</a:t>
            </a:r>
          </a:p>
          <a:p>
            <a:pPr lvl="1"/>
            <a:r>
              <a:rPr lang="en-US" dirty="0" smtClean="0"/>
              <a:t>Developing nations outside of capitalist industrial nations (First World) and Industrialized Communist nations (Second World)</a:t>
            </a:r>
          </a:p>
          <a:p>
            <a:pPr lvl="1"/>
            <a:r>
              <a:rPr lang="en-US" dirty="0" smtClean="0"/>
              <a:t>Faced issues of economic development &amp; radical revolutions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Societies in Search of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Feminist organization, suffrage movements, and international  pressures eventually combined to bring about change </a:t>
            </a:r>
          </a:p>
          <a:p>
            <a:r>
              <a:rPr lang="en-US" dirty="0" smtClean="0"/>
              <a:t>The right to vote did not guarantee political rights</a:t>
            </a:r>
          </a:p>
          <a:p>
            <a:r>
              <a:rPr lang="en-US" dirty="0" smtClean="0"/>
              <a:t>Women did not have equal pay in Latin America</a:t>
            </a:r>
          </a:p>
          <a:p>
            <a:pPr lvl="1"/>
            <a:r>
              <a:rPr lang="en-US" dirty="0" smtClean="0"/>
              <a:t>Many join labor unions and organizations</a:t>
            </a:r>
          </a:p>
          <a:p>
            <a:pPr lvl="1"/>
            <a:r>
              <a:rPr lang="en-US" dirty="0" smtClean="0"/>
              <a:t>80% of textile workers in Argentina were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Societies in Search of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mid-1990’s, women’s positions in Latin America were close to that of Western society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83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Societies in Search of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II.  The Movement of People</a:t>
            </a:r>
          </a:p>
          <a:p>
            <a:r>
              <a:rPr lang="en-US" dirty="0" smtClean="0"/>
              <a:t>Mortality rates decline</a:t>
            </a:r>
          </a:p>
          <a:p>
            <a:r>
              <a:rPr lang="en-US" dirty="0" smtClean="0"/>
              <a:t>Fertility rates increased</a:t>
            </a:r>
          </a:p>
          <a:p>
            <a:r>
              <a:rPr lang="en-US" dirty="0" smtClean="0"/>
              <a:t>Extralegal immigration increased after WWII</a:t>
            </a:r>
          </a:p>
          <a:p>
            <a:pPr lvl="1"/>
            <a:r>
              <a:rPr lang="en-US" dirty="0" smtClean="0"/>
              <a:t>750,000 illegals crossing the border to US by the 1970’s in search of work</a:t>
            </a:r>
          </a:p>
          <a:p>
            <a:pPr lvl="1"/>
            <a:r>
              <a:rPr lang="en-US" dirty="0" smtClean="0"/>
              <a:t>Conditions for migrant workers were deplorable</a:t>
            </a:r>
          </a:p>
        </p:txBody>
      </p:sp>
    </p:spTree>
    <p:extLst>
      <p:ext uri="{BB962C8B-B14F-4D97-AF65-F5344CB8AC3E}">
        <p14:creationId xmlns:p14="http://schemas.microsoft.com/office/powerpoint/2010/main" val="9589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Societies in Search of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5105400"/>
          </a:xfrm>
        </p:spPr>
        <p:txBody>
          <a:bodyPr/>
          <a:lstStyle/>
          <a:p>
            <a:r>
              <a:rPr lang="en-US" dirty="0" smtClean="0"/>
              <a:t>Politics influenced migration </a:t>
            </a:r>
          </a:p>
          <a:p>
            <a:pPr lvl="1"/>
            <a:r>
              <a:rPr lang="en-US" dirty="0" smtClean="0"/>
              <a:t>Cuban Revolution </a:t>
            </a:r>
          </a:p>
          <a:p>
            <a:pPr lvl="1"/>
            <a:r>
              <a:rPr lang="en-US" dirty="0" smtClean="0"/>
              <a:t>Nicaraguan Revolution</a:t>
            </a:r>
          </a:p>
          <a:p>
            <a:pPr lvl="1"/>
            <a:r>
              <a:rPr lang="en-US" dirty="0" smtClean="0"/>
              <a:t>Haitians fleeing political repression and bad living conditions</a:t>
            </a:r>
          </a:p>
          <a:p>
            <a:r>
              <a:rPr lang="en-US" dirty="0" smtClean="0"/>
              <a:t>Some migration occurred within Latin America</a:t>
            </a:r>
          </a:p>
          <a:p>
            <a:pPr lvl="1"/>
            <a:r>
              <a:rPr lang="en-US" dirty="0" smtClean="0"/>
              <a:t>Rural to urban areas due to a move from agrarian to industrial work</a:t>
            </a:r>
          </a:p>
          <a:p>
            <a:pPr lvl="1"/>
            <a:r>
              <a:rPr lang="en-US" dirty="0" smtClean="0"/>
              <a:t>Rapid urbanization led to favelas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24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 after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Latin American countries were still dominated by authoritarian reformers </a:t>
            </a:r>
          </a:p>
          <a:p>
            <a:pPr lvl="1"/>
            <a:r>
              <a:rPr lang="en-US" dirty="0" smtClean="0"/>
              <a:t>Vargas in Brazil</a:t>
            </a:r>
          </a:p>
          <a:p>
            <a:pPr lvl="2"/>
            <a:r>
              <a:rPr lang="en-US" dirty="0" smtClean="0"/>
              <a:t>Populist nationalism</a:t>
            </a:r>
          </a:p>
          <a:p>
            <a:pPr lvl="1"/>
            <a:r>
              <a:rPr lang="en-US" dirty="0" smtClean="0"/>
              <a:t>Peron in Argentina</a:t>
            </a:r>
          </a:p>
          <a:p>
            <a:pPr lvl="2"/>
            <a:r>
              <a:rPr lang="en-US" dirty="0" smtClean="0"/>
              <a:t>Populism and political repression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 after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I.  Mexico and the PRI</a:t>
            </a:r>
          </a:p>
          <a:p>
            <a:r>
              <a:rPr lang="en-US" dirty="0" smtClean="0"/>
              <a:t>Party of the Institutionalized Revolution (PRI) controlled Mexico from the 1940’s until 2000</a:t>
            </a:r>
          </a:p>
          <a:p>
            <a:pPr lvl="1"/>
            <a:r>
              <a:rPr lang="en-US" dirty="0" smtClean="0"/>
              <a:t>Corrupt</a:t>
            </a:r>
          </a:p>
          <a:p>
            <a:pPr lvl="1"/>
            <a:r>
              <a:rPr lang="en-US" dirty="0" smtClean="0"/>
              <a:t>Lacked social reform</a:t>
            </a:r>
          </a:p>
          <a:p>
            <a:r>
              <a:rPr lang="en-US" dirty="0" smtClean="0"/>
              <a:t>Zapatistas</a:t>
            </a:r>
          </a:p>
          <a:p>
            <a:pPr lvl="1"/>
            <a:r>
              <a:rPr lang="en-US" dirty="0" smtClean="0"/>
              <a:t>Guerrilla army that invaded Chiapas</a:t>
            </a:r>
          </a:p>
          <a:p>
            <a:pPr lvl="1"/>
            <a:r>
              <a:rPr lang="en-US" dirty="0" smtClean="0"/>
              <a:t>PRI responded with repression and negotiation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52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Zapatistas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7" y="1676400"/>
            <a:ext cx="7850605" cy="4419600"/>
          </a:xfrm>
        </p:spPr>
      </p:pic>
    </p:spTree>
    <p:extLst>
      <p:ext uri="{BB962C8B-B14F-4D97-AF65-F5344CB8AC3E}">
        <p14:creationId xmlns:p14="http://schemas.microsoft.com/office/powerpoint/2010/main" val="148855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America after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North American Free Trade Association (NAFTA)</a:t>
            </a:r>
          </a:p>
          <a:p>
            <a:pPr lvl="1"/>
            <a:r>
              <a:rPr lang="en-US" dirty="0" smtClean="0"/>
              <a:t>Ties Mexico to US economics and politics</a:t>
            </a:r>
          </a:p>
          <a:p>
            <a:pPr lvl="1"/>
            <a:r>
              <a:rPr lang="en-US" dirty="0" smtClean="0"/>
              <a:t>Mexico became the 2</a:t>
            </a:r>
            <a:r>
              <a:rPr lang="en-US" baseline="30000" dirty="0" smtClean="0"/>
              <a:t>nd</a:t>
            </a:r>
            <a:r>
              <a:rPr lang="en-US" dirty="0" smtClean="0"/>
              <a:t> largest trade partner with the US</a:t>
            </a:r>
          </a:p>
          <a:p>
            <a:r>
              <a:rPr lang="en-US" dirty="0" smtClean="0"/>
              <a:t>Election of 2000</a:t>
            </a:r>
          </a:p>
          <a:p>
            <a:pPr lvl="1"/>
            <a:r>
              <a:rPr lang="en-US" dirty="0" smtClean="0"/>
              <a:t>PRI voted out</a:t>
            </a:r>
          </a:p>
          <a:p>
            <a:pPr lvl="1"/>
            <a:r>
              <a:rPr lang="en-US" dirty="0" smtClean="0"/>
              <a:t>National Action Party (PAN) in</a:t>
            </a:r>
          </a:p>
          <a:p>
            <a:pPr lvl="2"/>
            <a:r>
              <a:rPr lang="en-US" dirty="0" smtClean="0"/>
              <a:t>Wanted to clean up corruption and improve conditions of workers in the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Options in the 1950’s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76800"/>
          </a:xfrm>
        </p:spPr>
        <p:txBody>
          <a:bodyPr/>
          <a:lstStyle/>
          <a:p>
            <a:r>
              <a:rPr lang="en-US" dirty="0" smtClean="0"/>
              <a:t>Pressure for change built up in most of Latin America in the 1940’s</a:t>
            </a:r>
          </a:p>
          <a:p>
            <a:pPr lvl="1"/>
            <a:r>
              <a:rPr lang="en-US" dirty="0" smtClean="0"/>
              <a:t>Desire to improve social and economic conditions</a:t>
            </a:r>
          </a:p>
          <a:p>
            <a:pPr lvl="1"/>
            <a:r>
              <a:rPr lang="en-US" dirty="0" smtClean="0"/>
              <a:t>Believed development and economic strength were the key to success</a:t>
            </a:r>
          </a:p>
          <a:p>
            <a:r>
              <a:rPr lang="en-US" dirty="0" smtClean="0"/>
              <a:t>Mexico = one-party rule continues</a:t>
            </a:r>
          </a:p>
          <a:p>
            <a:r>
              <a:rPr lang="en-US" dirty="0" smtClean="0"/>
              <a:t>Venezuela and Costa Rica = democracies</a:t>
            </a:r>
          </a:p>
          <a:p>
            <a:r>
              <a:rPr lang="en-US" dirty="0" smtClean="0"/>
              <a:t>Bolivia = mix of radicalism &amp; reaction</a:t>
            </a:r>
          </a:p>
        </p:txBody>
      </p:sp>
    </p:spTree>
    <p:extLst>
      <p:ext uri="{BB962C8B-B14F-4D97-AF65-F5344CB8AC3E}">
        <p14:creationId xmlns:p14="http://schemas.microsoft.com/office/powerpoint/2010/main" val="35081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1380</Words>
  <Application>Microsoft Office PowerPoint</Application>
  <PresentationFormat>On-screen Show (4:3)</PresentationFormat>
  <Paragraphs>239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Office Theme</vt:lpstr>
      <vt:lpstr>iRespondQuestionMaster</vt:lpstr>
      <vt:lpstr>iRespondGraphMaster</vt:lpstr>
      <vt:lpstr>Latin America:  Revolution and Reaction to the 21st Century </vt:lpstr>
      <vt:lpstr>Intro</vt:lpstr>
      <vt:lpstr>Allande &amp; Castro</vt:lpstr>
      <vt:lpstr>Intro</vt:lpstr>
      <vt:lpstr>Latin America after WWII</vt:lpstr>
      <vt:lpstr>Latin America after WWII</vt:lpstr>
      <vt:lpstr>Zapatistas</vt:lpstr>
      <vt:lpstr>Latin America after WWII</vt:lpstr>
      <vt:lpstr>Radical Options in the 1950’s</vt:lpstr>
      <vt:lpstr>Radical Options in the 1950’s</vt:lpstr>
      <vt:lpstr>Radical Options in the 1950’s</vt:lpstr>
      <vt:lpstr>Radical Options in the 1950’s</vt:lpstr>
      <vt:lpstr>Radical Options of the 1950’s</vt:lpstr>
      <vt:lpstr>Radical Options of the 1950’s</vt:lpstr>
      <vt:lpstr>PowerPoint Presentation</vt:lpstr>
      <vt:lpstr>Fuglencio Batista</vt:lpstr>
      <vt:lpstr>Radical Options of the 1950’s</vt:lpstr>
      <vt:lpstr>Castro &amp; Guevara</vt:lpstr>
      <vt:lpstr>Guevara &amp; Castro</vt:lpstr>
      <vt:lpstr>Radical Options of the 1950’s</vt:lpstr>
      <vt:lpstr>Radical Options of the 1950’s</vt:lpstr>
      <vt:lpstr>PowerPoint Presentation</vt:lpstr>
      <vt:lpstr>PowerPoint Presentation</vt:lpstr>
      <vt:lpstr>The Search for Reform and the Military Option</vt:lpstr>
      <vt:lpstr>The Search for Reform and the Military Option</vt:lpstr>
      <vt:lpstr>The Search for Reform and the Military Option</vt:lpstr>
      <vt:lpstr>The Search for Reform and the Military Option</vt:lpstr>
      <vt:lpstr>The Search for Reform and the Military Option</vt:lpstr>
      <vt:lpstr>The Search for Reform and the Military Option</vt:lpstr>
      <vt:lpstr>Maneul Norigea</vt:lpstr>
      <vt:lpstr>The Search for Reform and the Military Option</vt:lpstr>
      <vt:lpstr>Hugo Chavez</vt:lpstr>
      <vt:lpstr>The Search for Reform and the Military Option</vt:lpstr>
      <vt:lpstr>The Search for Reform and the Military Option</vt:lpstr>
      <vt:lpstr>The Search for Reform and the Military Option</vt:lpstr>
      <vt:lpstr>The Search for Reform and the Military Option</vt:lpstr>
      <vt:lpstr>The Search for Reform and the Military Option</vt:lpstr>
      <vt:lpstr>Societies in Search of Change</vt:lpstr>
      <vt:lpstr>Societies in Search of Change</vt:lpstr>
      <vt:lpstr>Societies in Search of Change</vt:lpstr>
      <vt:lpstr>Societies in Search of Change</vt:lpstr>
      <vt:lpstr>Societies in Search of Change</vt:lpstr>
      <vt:lpstr>Societies in Search of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America:  Revolution and Reaction to the 21st Century</dc:title>
  <dc:creator>Kimberly Forrester</dc:creator>
  <cp:lastModifiedBy>Kimberly Forrester</cp:lastModifiedBy>
  <cp:revision>32</cp:revision>
  <dcterms:created xsi:type="dcterms:W3CDTF">2012-04-13T14:14:38Z</dcterms:created>
  <dcterms:modified xsi:type="dcterms:W3CDTF">2019-05-31T13:29:51Z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