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47"/>
  </p:notesMasterIdLst>
  <p:sldIdLst>
    <p:sldId id="256" r:id="rId4"/>
    <p:sldId id="257" r:id="rId5"/>
    <p:sldId id="258" r:id="rId6"/>
    <p:sldId id="297" r:id="rId7"/>
    <p:sldId id="259" r:id="rId8"/>
    <p:sldId id="298" r:id="rId9"/>
    <p:sldId id="260" r:id="rId10"/>
    <p:sldId id="296" r:id="rId11"/>
    <p:sldId id="261" r:id="rId12"/>
    <p:sldId id="262" r:id="rId13"/>
    <p:sldId id="263" r:id="rId14"/>
    <p:sldId id="264" r:id="rId15"/>
    <p:sldId id="266" r:id="rId16"/>
    <p:sldId id="267" r:id="rId17"/>
    <p:sldId id="268" r:id="rId18"/>
    <p:sldId id="269" r:id="rId19"/>
    <p:sldId id="294" r:id="rId20"/>
    <p:sldId id="295" r:id="rId21"/>
    <p:sldId id="270" r:id="rId22"/>
    <p:sldId id="265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78C3E-FBF6-4995-851F-95FFE9533743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9135C-EDA3-488C-8305-A70060AFE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4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135C-EDA3-488C-8305-A70060AFED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648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0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33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70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0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25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93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75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62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17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12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1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07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33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709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07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253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931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753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626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178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129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1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253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331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7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93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7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6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1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1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1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D63DF-C27F-4610-9886-970BD11B07F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9AAD2-9735-447E-89FC-321DDF94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8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28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728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Western Society and Eastern Europe in the Decades of the Cold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40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WWII: A New International Setting for the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257800"/>
          </a:xfrm>
        </p:spPr>
        <p:txBody>
          <a:bodyPr/>
          <a:lstStyle/>
          <a:p>
            <a:r>
              <a:rPr lang="en-US" dirty="0" smtClean="0"/>
              <a:t>Germany becomes the focal point of the Cold War</a:t>
            </a:r>
          </a:p>
          <a:p>
            <a:pPr lvl="1"/>
            <a:r>
              <a:rPr lang="en-US" dirty="0" smtClean="0"/>
              <a:t>Germany’s four occupied zones:</a:t>
            </a:r>
          </a:p>
          <a:p>
            <a:pPr lvl="2"/>
            <a:r>
              <a:rPr lang="en-US" dirty="0" smtClean="0"/>
              <a:t>Britain, France, US, &amp;USSR</a:t>
            </a:r>
          </a:p>
          <a:p>
            <a:pPr lvl="1"/>
            <a:r>
              <a:rPr lang="en-US" dirty="0" smtClean="0"/>
              <a:t>Allies built a unified West Germany in 1946</a:t>
            </a:r>
          </a:p>
          <a:p>
            <a:pPr lvl="1"/>
            <a:r>
              <a:rPr lang="en-US" dirty="0" smtClean="0"/>
              <a:t>Russians blockade Berlin in 1947</a:t>
            </a:r>
          </a:p>
          <a:p>
            <a:r>
              <a:rPr lang="en-US" dirty="0" smtClean="0"/>
              <a:t>North Atlantic Treaty Organization (NATO)</a:t>
            </a:r>
          </a:p>
          <a:p>
            <a:pPr lvl="1"/>
            <a:r>
              <a:rPr lang="en-US" dirty="0" smtClean="0"/>
              <a:t>Defensive alliance against Soviet aggression </a:t>
            </a:r>
          </a:p>
          <a:p>
            <a:pPr lvl="1"/>
            <a:r>
              <a:rPr lang="en-US" dirty="0" smtClean="0"/>
              <a:t>Western Europe, US, and Canada</a:t>
            </a:r>
          </a:p>
          <a:p>
            <a:pPr lvl="1"/>
            <a:r>
              <a:rPr lang="en-US" dirty="0" smtClean="0"/>
              <a:t>1949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23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WWII: A New International Setting for the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Warsaw Pact</a:t>
            </a:r>
          </a:p>
          <a:p>
            <a:pPr lvl="1"/>
            <a:r>
              <a:rPr lang="en-US" dirty="0" smtClean="0"/>
              <a:t>Soviet version of NATO</a:t>
            </a:r>
          </a:p>
          <a:p>
            <a:r>
              <a:rPr lang="en-US" dirty="0" smtClean="0"/>
              <a:t>Soviets create nuclear capability in 1949</a:t>
            </a:r>
          </a:p>
          <a:p>
            <a:r>
              <a:rPr lang="en-US" dirty="0" smtClean="0"/>
              <a:t>US influences European foreign policy and economics</a:t>
            </a:r>
          </a:p>
          <a:p>
            <a:r>
              <a:rPr lang="en-US" dirty="0" smtClean="0"/>
              <a:t>Cold War shifted outside Europe to Korea, Vietnam, and the Middle East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8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Resurgence of Western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I.  The Spread of Liberal Democracy</a:t>
            </a:r>
          </a:p>
          <a:p>
            <a:r>
              <a:rPr lang="en-US" dirty="0" smtClean="0"/>
              <a:t>New political movements</a:t>
            </a:r>
          </a:p>
          <a:p>
            <a:pPr lvl="1"/>
            <a:r>
              <a:rPr lang="en-US" dirty="0" smtClean="0"/>
              <a:t>Christian Democrats</a:t>
            </a:r>
          </a:p>
          <a:p>
            <a:pPr lvl="2"/>
            <a:r>
              <a:rPr lang="en-US" dirty="0" smtClean="0"/>
              <a:t>Blended democracy with social reform</a:t>
            </a:r>
          </a:p>
          <a:p>
            <a:pPr lvl="1"/>
            <a:r>
              <a:rPr lang="en-US" dirty="0" smtClean="0"/>
              <a:t>Portugal &amp; Spain	</a:t>
            </a:r>
          </a:p>
          <a:p>
            <a:pPr lvl="2"/>
            <a:r>
              <a:rPr lang="en-US" dirty="0" smtClean="0"/>
              <a:t>Democratic Constitutions &amp; Parliamentary systems </a:t>
            </a:r>
          </a:p>
          <a:p>
            <a:r>
              <a:rPr lang="en-US" dirty="0" smtClean="0"/>
              <a:t>Federal Republic of Germany (West Germany)</a:t>
            </a:r>
          </a:p>
          <a:p>
            <a:r>
              <a:rPr lang="en-US" dirty="0" smtClean="0"/>
              <a:t>Western Europe becomes politically uniform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Resurgence of Western Europe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33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II.  The Welfare State</a:t>
            </a:r>
          </a:p>
          <a:p>
            <a:r>
              <a:rPr lang="en-US" dirty="0" smtClean="0"/>
              <a:t>Programs were introduced to reduce the economic inequality in Europe</a:t>
            </a:r>
          </a:p>
          <a:p>
            <a:pPr lvl="1"/>
            <a:r>
              <a:rPr lang="en-US" dirty="0" smtClean="0"/>
              <a:t>Includes medical programs</a:t>
            </a:r>
          </a:p>
          <a:p>
            <a:r>
              <a:rPr lang="en-US" dirty="0" smtClean="0"/>
              <a:t>The US adds welfare measures to the New Deal legislation</a:t>
            </a:r>
          </a:p>
          <a:p>
            <a:pPr lvl="1"/>
            <a:r>
              <a:rPr lang="en-US" dirty="0" smtClean="0"/>
              <a:t>Medicare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Resurgence of Western Europe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Welfare states introduce a host of social insurance measures included:</a:t>
            </a:r>
          </a:p>
          <a:p>
            <a:pPr lvl="1"/>
            <a:r>
              <a:rPr lang="en-US" dirty="0" smtClean="0"/>
              <a:t>Unemployment insurance</a:t>
            </a:r>
          </a:p>
          <a:p>
            <a:pPr lvl="1"/>
            <a:r>
              <a:rPr lang="en-US" dirty="0" smtClean="0"/>
              <a:t>State funded medical care</a:t>
            </a:r>
          </a:p>
          <a:p>
            <a:pPr lvl="1"/>
            <a:r>
              <a:rPr lang="en-US" dirty="0" smtClean="0"/>
              <a:t>Family assistance</a:t>
            </a:r>
          </a:p>
          <a:p>
            <a:pPr lvl="1"/>
            <a:r>
              <a:rPr lang="en-US" dirty="0" smtClean="0"/>
              <a:t>Housing </a:t>
            </a:r>
          </a:p>
          <a:p>
            <a:r>
              <a:rPr lang="en-US" dirty="0" smtClean="0"/>
              <a:t>Welfare states were expensive</a:t>
            </a:r>
          </a:p>
          <a:p>
            <a:pPr lvl="1"/>
            <a:r>
              <a:rPr lang="en-US" dirty="0" smtClean="0"/>
              <a:t>France &amp; Holland = 25% of GNP going to welfare programs</a:t>
            </a:r>
          </a:p>
          <a:p>
            <a:r>
              <a:rPr lang="en-US" dirty="0" smtClean="0"/>
              <a:t>Technocrat – bureaucrats trained in engineering or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70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Resurgence of Western Europe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5344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III.  New Challenges to Political Stability</a:t>
            </a:r>
          </a:p>
          <a:p>
            <a:r>
              <a:rPr lang="en-US" dirty="0" smtClean="0"/>
              <a:t>Student protests 1960’s</a:t>
            </a:r>
          </a:p>
          <a:p>
            <a:r>
              <a:rPr lang="en-US" dirty="0" smtClean="0"/>
              <a:t>Civil Rights Movement</a:t>
            </a:r>
          </a:p>
          <a:p>
            <a:pPr lvl="1"/>
            <a:r>
              <a:rPr lang="en-US" dirty="0" smtClean="0"/>
              <a:t>Attacked inequalities and segregation in the Southern US</a:t>
            </a:r>
          </a:p>
          <a:p>
            <a:r>
              <a:rPr lang="en-US" dirty="0" smtClean="0"/>
              <a:t>Vietnam Protests – US</a:t>
            </a:r>
          </a:p>
          <a:p>
            <a:r>
              <a:rPr lang="en-US" dirty="0" smtClean="0"/>
              <a:t>Feminist Movement</a:t>
            </a:r>
          </a:p>
          <a:p>
            <a:pPr lvl="1"/>
            <a:r>
              <a:rPr lang="en-US" dirty="0" smtClean="0"/>
              <a:t>Economic and reproductive rights </a:t>
            </a:r>
          </a:p>
          <a:p>
            <a:r>
              <a:rPr lang="en-US" dirty="0" smtClean="0"/>
              <a:t>Green Movement</a:t>
            </a:r>
          </a:p>
          <a:p>
            <a:pPr lvl="1"/>
            <a:r>
              <a:rPr lang="en-US" dirty="0" smtClean="0"/>
              <a:t>Environmentalism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77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Resurgence of Western Europe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Economic growth slowed in the 1970’s </a:t>
            </a:r>
          </a:p>
          <a:p>
            <a:pPr lvl="1"/>
            <a:r>
              <a:rPr lang="en-US" dirty="0" smtClean="0"/>
              <a:t>Recession</a:t>
            </a:r>
          </a:p>
          <a:p>
            <a:r>
              <a:rPr lang="en-US" dirty="0" smtClean="0"/>
              <a:t>New leadership </a:t>
            </a:r>
          </a:p>
          <a:p>
            <a:r>
              <a:rPr lang="en-US" dirty="0" smtClean="0"/>
              <a:t>British Conservative Party</a:t>
            </a:r>
          </a:p>
          <a:p>
            <a:pPr lvl="1"/>
            <a:r>
              <a:rPr lang="en-US" dirty="0" smtClean="0"/>
              <a:t>Margaret Thatcher</a:t>
            </a:r>
          </a:p>
          <a:p>
            <a:pPr lvl="1"/>
            <a:r>
              <a:rPr lang="en-US" dirty="0" smtClean="0"/>
              <a:t>Longest running Prime Minister</a:t>
            </a:r>
          </a:p>
          <a:p>
            <a:r>
              <a:rPr lang="en-US" dirty="0" smtClean="0"/>
              <a:t>Republican Party</a:t>
            </a:r>
          </a:p>
          <a:p>
            <a:pPr lvl="1"/>
            <a:r>
              <a:rPr lang="en-US" dirty="0" smtClean="0"/>
              <a:t>Ronald Regan</a:t>
            </a:r>
          </a:p>
          <a:p>
            <a:r>
              <a:rPr lang="en-US" dirty="0" smtClean="0"/>
              <a:t>Both reduced welfare in their states</a:t>
            </a:r>
          </a:p>
        </p:txBody>
      </p:sp>
    </p:spTree>
    <p:extLst>
      <p:ext uri="{BB962C8B-B14F-4D97-AF65-F5344CB8AC3E}">
        <p14:creationId xmlns:p14="http://schemas.microsoft.com/office/powerpoint/2010/main" val="60920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Margaret Thatcher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887" y="1600200"/>
            <a:ext cx="6040225" cy="4525963"/>
          </a:xfrm>
        </p:spPr>
      </p:pic>
    </p:spTree>
    <p:extLst>
      <p:ext uri="{BB962C8B-B14F-4D97-AF65-F5344CB8AC3E}">
        <p14:creationId xmlns:p14="http://schemas.microsoft.com/office/powerpoint/2010/main" val="3939324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Ronald Reagan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52" y="1600200"/>
            <a:ext cx="7250896" cy="4525963"/>
          </a:xfrm>
        </p:spPr>
      </p:pic>
    </p:spTree>
    <p:extLst>
      <p:ext uri="{BB962C8B-B14F-4D97-AF65-F5344CB8AC3E}">
        <p14:creationId xmlns:p14="http://schemas.microsoft.com/office/powerpoint/2010/main" val="578060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Resurgence of Western Europe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IV.  The Diplomatic Context</a:t>
            </a:r>
          </a:p>
          <a:p>
            <a:r>
              <a:rPr lang="en-US" dirty="0" smtClean="0"/>
              <a:t>The US insisted on partial rearmament of Germany and its participation in NATO</a:t>
            </a:r>
          </a:p>
          <a:p>
            <a:r>
              <a:rPr lang="en-US" dirty="0" smtClean="0"/>
              <a:t>European Union</a:t>
            </a:r>
          </a:p>
          <a:p>
            <a:pPr lvl="1"/>
            <a:r>
              <a:rPr lang="en-US" dirty="0" smtClean="0"/>
              <a:t>West Germany, France, Italy, Luxembourg, the Netherlands, and Belgium</a:t>
            </a:r>
          </a:p>
          <a:p>
            <a:pPr lvl="1"/>
            <a:r>
              <a:rPr lang="en-US" dirty="0" smtClean="0"/>
              <a:t>Common Market</a:t>
            </a:r>
          </a:p>
          <a:p>
            <a:pPr lvl="1"/>
            <a:r>
              <a:rPr lang="en-US" dirty="0" smtClean="0"/>
              <a:t>Lowered tariffs</a:t>
            </a:r>
          </a:p>
          <a:p>
            <a:pPr lvl="1"/>
            <a:r>
              <a:rPr lang="en-US" dirty="0" smtClean="0"/>
              <a:t>Single common currency</a:t>
            </a:r>
          </a:p>
          <a:p>
            <a:pPr lvl="2"/>
            <a:r>
              <a:rPr lang="en-US" dirty="0" smtClean="0"/>
              <a:t>Euro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1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Both western &amp; eastern Europe was devastated by WWII</a:t>
            </a:r>
          </a:p>
          <a:p>
            <a:r>
              <a:rPr lang="en-US" dirty="0" smtClean="0"/>
              <a:t>The West did not bounce back to its pre-war dominance</a:t>
            </a:r>
          </a:p>
          <a:p>
            <a:r>
              <a:rPr lang="en-US" dirty="0" smtClean="0"/>
              <a:t>The US &amp; the USSR become the world superpowers</a:t>
            </a:r>
          </a:p>
          <a:p>
            <a:r>
              <a:rPr lang="en-US" dirty="0" smtClean="0"/>
              <a:t>The US becomes a strong presence in world affairs and military expedientures</a:t>
            </a:r>
          </a:p>
          <a:p>
            <a:r>
              <a:rPr lang="en-US" dirty="0" smtClean="0"/>
              <a:t>The Cold War set the framework for developments in the West and eastern Europe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49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 descr="ST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617383" cy="5943600"/>
          </a:xfrm>
          <a:prstGeom prst="rect">
            <a:avLst/>
          </a:prstGeom>
          <a:noFill/>
          <a:ln w="25400">
            <a:solidFill>
              <a:srgbClr val="045F9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40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Resurgence of Western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V.  Economic Expansion</a:t>
            </a:r>
          </a:p>
          <a:p>
            <a:r>
              <a:rPr lang="en-US" dirty="0" smtClean="0"/>
              <a:t>Economic growth accompanied political and diplomatic change </a:t>
            </a:r>
          </a:p>
          <a:p>
            <a:r>
              <a:rPr lang="en-US" dirty="0" smtClean="0"/>
              <a:t>Western European &amp; North American agriculture production and productivity increased rapidly</a:t>
            </a:r>
          </a:p>
          <a:p>
            <a:pPr lvl="1"/>
            <a:r>
              <a:rPr lang="en-US" dirty="0" smtClean="0"/>
              <a:t>More-so in North America</a:t>
            </a:r>
          </a:p>
          <a:p>
            <a:r>
              <a:rPr lang="en-US" dirty="0" smtClean="0"/>
              <a:t>Consumer products sales increase</a:t>
            </a:r>
          </a:p>
          <a:p>
            <a:pPr lvl="1"/>
            <a:r>
              <a:rPr lang="en-US" dirty="0" smtClean="0"/>
              <a:t>Cars and appliances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7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Resurgence of Western Europe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Western Europe led in weapons exports with the US and the USSR trailing behind</a:t>
            </a:r>
          </a:p>
          <a:p>
            <a:r>
              <a:rPr lang="en-US" dirty="0" smtClean="0"/>
              <a:t>Immigration to the US &amp; Western Europe increased as high unemployment rates around the world rose</a:t>
            </a:r>
          </a:p>
          <a:p>
            <a:pPr lvl="1"/>
            <a:r>
              <a:rPr lang="en-US" dirty="0" smtClean="0"/>
              <a:t>Some “guest workers” suffered low wages, segregation, discrimination, and racism</a:t>
            </a:r>
          </a:p>
          <a:p>
            <a:r>
              <a:rPr lang="en-US" dirty="0" smtClean="0"/>
              <a:t>Lifestyles changed</a:t>
            </a:r>
          </a:p>
          <a:p>
            <a:pPr lvl="1"/>
            <a:r>
              <a:rPr lang="en-US" dirty="0" smtClean="0"/>
              <a:t>Vacations</a:t>
            </a:r>
          </a:p>
          <a:p>
            <a:pPr lvl="1"/>
            <a:r>
              <a:rPr lang="en-US" dirty="0" smtClean="0"/>
              <a:t>Shopping malls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27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Cold War Allies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181600"/>
          </a:xfrm>
        </p:spPr>
        <p:txBody>
          <a:bodyPr/>
          <a:lstStyle/>
          <a:p>
            <a:r>
              <a:rPr lang="en-US" dirty="0" smtClean="0"/>
              <a:t>The US, Canada, Australia, &amp; New Zealand</a:t>
            </a:r>
          </a:p>
          <a:p>
            <a:r>
              <a:rPr lang="en-US" dirty="0" smtClean="0"/>
              <a:t>Development in these areas paralleled those in Western Europe</a:t>
            </a:r>
          </a:p>
          <a:p>
            <a:pPr marL="0" indent="0">
              <a:buNone/>
            </a:pPr>
            <a:r>
              <a:rPr lang="en-US" dirty="0" smtClean="0"/>
              <a:t>I.  Former Dominions</a:t>
            </a:r>
          </a:p>
          <a:p>
            <a:r>
              <a:rPr lang="en-US" dirty="0" smtClean="0"/>
              <a:t>Canada</a:t>
            </a:r>
          </a:p>
          <a:p>
            <a:pPr lvl="1"/>
            <a:r>
              <a:rPr lang="en-US" dirty="0" smtClean="0"/>
              <a:t>Welfare policies</a:t>
            </a:r>
          </a:p>
          <a:p>
            <a:pPr lvl="1"/>
            <a:r>
              <a:rPr lang="en-US" dirty="0" smtClean="0"/>
              <a:t>French/English division</a:t>
            </a:r>
          </a:p>
          <a:p>
            <a:pPr lvl="1"/>
            <a:r>
              <a:rPr lang="en-US" dirty="0" smtClean="0"/>
              <a:t>1982, a new Constitution is established</a:t>
            </a:r>
          </a:p>
          <a:p>
            <a:pPr lvl="2"/>
            <a:r>
              <a:rPr lang="en-US" dirty="0" smtClean="0"/>
              <a:t>Gave provinces more of a voice in government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51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War Allies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Zealand &amp; Australia</a:t>
            </a:r>
          </a:p>
          <a:p>
            <a:pPr lvl="1"/>
            <a:r>
              <a:rPr lang="en-US" dirty="0" smtClean="0"/>
              <a:t>Join a mutual defense pact with the US in 1951</a:t>
            </a:r>
          </a:p>
          <a:p>
            <a:pPr lvl="2"/>
            <a:r>
              <a:rPr lang="en-US" dirty="0" smtClean="0"/>
              <a:t>Directed at communist aggression</a:t>
            </a:r>
          </a:p>
          <a:p>
            <a:pPr lvl="1"/>
            <a:r>
              <a:rPr lang="en-US" dirty="0" smtClean="0"/>
              <a:t>Both take part in the Korean War</a:t>
            </a:r>
          </a:p>
          <a:p>
            <a:pPr lvl="1"/>
            <a:r>
              <a:rPr lang="en-US" dirty="0" smtClean="0"/>
              <a:t>Australia backs US in Vietnam</a:t>
            </a:r>
          </a:p>
          <a:p>
            <a:pPr lvl="1"/>
            <a:r>
              <a:rPr lang="en-US" dirty="0" smtClean="0"/>
              <a:t>Both distance themselves from US Foreign Policy in the 1970’s</a:t>
            </a:r>
          </a:p>
          <a:p>
            <a:pPr lvl="1"/>
            <a:r>
              <a:rPr lang="en-US" dirty="0" smtClean="0"/>
              <a:t>Most capital came from Japan and the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88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War Allies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II.  The “US Century”?</a:t>
            </a:r>
          </a:p>
          <a:p>
            <a:r>
              <a:rPr lang="en-US" dirty="0" smtClean="0"/>
              <a:t>The Defense Department &amp;</a:t>
            </a:r>
            <a:r>
              <a:rPr lang="en-US" dirty="0"/>
              <a:t> </a:t>
            </a:r>
            <a:r>
              <a:rPr lang="en-US" dirty="0" smtClean="0"/>
              <a:t>the CIA established in 1947</a:t>
            </a:r>
          </a:p>
          <a:p>
            <a:r>
              <a:rPr lang="en-US" dirty="0"/>
              <a:t>A policy of containment of communism and the Soviet Union was implemented in the 1950’s</a:t>
            </a:r>
          </a:p>
          <a:p>
            <a:pPr lvl="1"/>
            <a:r>
              <a:rPr lang="en-US" dirty="0" smtClean="0"/>
              <a:t>Korean War</a:t>
            </a:r>
          </a:p>
          <a:p>
            <a:pPr lvl="1"/>
            <a:r>
              <a:rPr lang="en-US" dirty="0" smtClean="0"/>
              <a:t>Vietnam Conflict</a:t>
            </a:r>
          </a:p>
          <a:p>
            <a:pPr lvl="1"/>
            <a:r>
              <a:rPr lang="en-US" dirty="0" smtClean="0"/>
              <a:t>Cuban Missile Crisis</a:t>
            </a:r>
          </a:p>
          <a:p>
            <a:r>
              <a:rPr lang="en-US" dirty="0" smtClean="0"/>
              <a:t>US Emerges as the world’s only Superpower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53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and Society in the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I.  Social Structure</a:t>
            </a:r>
          </a:p>
          <a:p>
            <a:r>
              <a:rPr lang="en-US" dirty="0" smtClean="0"/>
              <a:t>Economic growth eased some social conflicts</a:t>
            </a:r>
          </a:p>
          <a:p>
            <a:r>
              <a:rPr lang="en-US" dirty="0" smtClean="0"/>
              <a:t>White-Collar sector expanded due to social mobility</a:t>
            </a:r>
          </a:p>
          <a:p>
            <a:pPr lvl="1"/>
            <a:r>
              <a:rPr lang="en-US" dirty="0" smtClean="0"/>
              <a:t>Middle class grows</a:t>
            </a:r>
          </a:p>
          <a:p>
            <a:r>
              <a:rPr lang="en-US" dirty="0" smtClean="0"/>
              <a:t>Unskilled work done mostly by immigrants</a:t>
            </a:r>
          </a:p>
          <a:p>
            <a:r>
              <a:rPr lang="en-US" dirty="0" smtClean="0"/>
              <a:t>Expansion of consumerism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9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Culture and Society in the West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II.  The Women’s Revolution</a:t>
            </a:r>
          </a:p>
          <a:p>
            <a:r>
              <a:rPr lang="en-US" dirty="0" smtClean="0"/>
              <a:t>Starting in the 1950’s women began to have:</a:t>
            </a:r>
          </a:p>
          <a:p>
            <a:pPr lvl="1"/>
            <a:r>
              <a:rPr lang="en-US" dirty="0" smtClean="0"/>
              <a:t>Job opportunities</a:t>
            </a:r>
          </a:p>
          <a:p>
            <a:pPr lvl="2"/>
            <a:r>
              <a:rPr lang="en-US" dirty="0" smtClean="0"/>
              <a:t>Mostly clerical jobs</a:t>
            </a:r>
          </a:p>
          <a:p>
            <a:pPr lvl="2"/>
            <a:r>
              <a:rPr lang="en-US" dirty="0" smtClean="0"/>
              <a:t>Less pay than men</a:t>
            </a:r>
          </a:p>
          <a:p>
            <a:pPr lvl="1"/>
            <a:r>
              <a:rPr lang="en-US" dirty="0" smtClean="0"/>
              <a:t>More Education</a:t>
            </a:r>
          </a:p>
          <a:p>
            <a:pPr lvl="1"/>
            <a:r>
              <a:rPr lang="en-US" dirty="0" smtClean="0"/>
              <a:t>Access to divorce</a:t>
            </a:r>
          </a:p>
          <a:p>
            <a:pPr lvl="1"/>
            <a:r>
              <a:rPr lang="en-US" dirty="0" smtClean="0"/>
              <a:t>Reproductive rights</a:t>
            </a:r>
          </a:p>
          <a:p>
            <a:pPr lvl="2"/>
            <a:r>
              <a:rPr lang="en-US" dirty="0" smtClean="0"/>
              <a:t>Abortion</a:t>
            </a:r>
          </a:p>
          <a:p>
            <a:pPr lvl="2"/>
            <a:r>
              <a:rPr lang="en-US" dirty="0" smtClean="0"/>
              <a:t>Birth control</a:t>
            </a:r>
          </a:p>
          <a:p>
            <a:pPr lvl="2"/>
            <a:r>
              <a:rPr lang="en-US" dirty="0" smtClean="0"/>
              <a:t>Less children being born</a:t>
            </a:r>
          </a:p>
          <a:p>
            <a:r>
              <a:rPr lang="en-US" dirty="0" smtClean="0"/>
              <a:t>New Feminism </a:t>
            </a:r>
          </a:p>
          <a:p>
            <a:pPr lvl="1"/>
            <a:r>
              <a:rPr lang="en-US" dirty="0" smtClean="0"/>
              <a:t>More equality for women</a:t>
            </a:r>
          </a:p>
        </p:txBody>
      </p:sp>
    </p:spTree>
    <p:extLst>
      <p:ext uri="{BB962C8B-B14F-4D97-AF65-F5344CB8AC3E}">
        <p14:creationId xmlns:p14="http://schemas.microsoft.com/office/powerpoint/2010/main" val="214891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Culture and Society in the West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III.  Western Culture</a:t>
            </a:r>
          </a:p>
          <a:p>
            <a:r>
              <a:rPr lang="en-US" dirty="0" smtClean="0"/>
              <a:t>“Brain Drain” from Europe to the US</a:t>
            </a:r>
          </a:p>
          <a:p>
            <a:r>
              <a:rPr lang="en-US" dirty="0" smtClean="0"/>
              <a:t>Scientific Advancements</a:t>
            </a:r>
          </a:p>
          <a:p>
            <a:pPr lvl="1"/>
            <a:r>
              <a:rPr lang="en-US" dirty="0" smtClean="0"/>
              <a:t>Discovery of DNA</a:t>
            </a:r>
          </a:p>
          <a:p>
            <a:pPr lvl="1"/>
            <a:r>
              <a:rPr lang="en-US" dirty="0" smtClean="0"/>
              <a:t>Nuclear Research</a:t>
            </a:r>
          </a:p>
          <a:p>
            <a:pPr lvl="1"/>
            <a:r>
              <a:rPr lang="en-US" dirty="0" smtClean="0"/>
              <a:t>Space research</a:t>
            </a:r>
          </a:p>
          <a:p>
            <a:r>
              <a:rPr lang="en-US" dirty="0" smtClean="0"/>
              <a:t>Pop Art</a:t>
            </a:r>
          </a:p>
          <a:p>
            <a:pPr lvl="1"/>
            <a:r>
              <a:rPr lang="en-US" dirty="0" smtClean="0"/>
              <a:t>Picasso</a:t>
            </a:r>
          </a:p>
          <a:p>
            <a:pPr lvl="1"/>
            <a:r>
              <a:rPr lang="en-US" dirty="0" smtClean="0"/>
              <a:t>Warhol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85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humandynamics.files.wordpress.com/2012/02/marilyn_warh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00200"/>
            <a:ext cx="4572000" cy="459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90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WWII: A New International Setting for the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I.  Europe &amp; It’s Colonies</a:t>
            </a:r>
          </a:p>
          <a:p>
            <a:r>
              <a:rPr lang="en-US" dirty="0" smtClean="0"/>
              <a:t>WWII left Europe in shambles</a:t>
            </a:r>
          </a:p>
          <a:p>
            <a:r>
              <a:rPr lang="en-US" dirty="0" smtClean="0"/>
              <a:t>Decolonization &amp; the Cold War were two major changes provoked by WWII</a:t>
            </a:r>
          </a:p>
          <a:p>
            <a:r>
              <a:rPr lang="en-US" dirty="0" smtClean="0"/>
              <a:t>Most colonies were abandoned due to hostilities and nationalist resistance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9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popartheaven.org/wp-content/uploads/2011/06/AndyWarhol-Installation-of-Campbells-Soup-Cans-19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225685" cy="447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44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Picasso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://www.join2day.net/abc/P/picasso/picasso2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95400"/>
            <a:ext cx="4238625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68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Picasso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://img.artknowledgenews.com/files2010feb/Picasso-Le-bais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52600"/>
            <a:ext cx="6181725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62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&amp; Society in the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IV.  A Lively Pop Culture (popular culture)</a:t>
            </a:r>
          </a:p>
          <a:p>
            <a:r>
              <a:rPr lang="en-US" dirty="0" smtClean="0"/>
              <a:t>Coca-</a:t>
            </a:r>
            <a:r>
              <a:rPr lang="en-US" dirty="0" err="1" smtClean="0"/>
              <a:t>colaization</a:t>
            </a:r>
            <a:endParaRPr lang="en-US" dirty="0" smtClean="0"/>
          </a:p>
          <a:p>
            <a:r>
              <a:rPr lang="en-US" dirty="0" smtClean="0"/>
              <a:t>Blue jeans</a:t>
            </a:r>
          </a:p>
          <a:p>
            <a:r>
              <a:rPr lang="en-US" dirty="0" smtClean="0"/>
              <a:t>Bubble gum</a:t>
            </a:r>
          </a:p>
          <a:p>
            <a:r>
              <a:rPr lang="en-US" dirty="0" smtClean="0"/>
              <a:t>TV shows</a:t>
            </a:r>
          </a:p>
          <a:p>
            <a:r>
              <a:rPr lang="en-US" dirty="0" smtClean="0"/>
              <a:t>Music</a:t>
            </a:r>
          </a:p>
          <a:p>
            <a:pPr lvl="1"/>
            <a:r>
              <a:rPr lang="en-US" dirty="0" smtClean="0"/>
              <a:t>The Beatles</a:t>
            </a:r>
          </a:p>
          <a:p>
            <a:r>
              <a:rPr lang="en-US" dirty="0" smtClean="0"/>
              <a:t>Punk scene</a:t>
            </a:r>
          </a:p>
          <a:p>
            <a:r>
              <a:rPr lang="en-US" dirty="0" smtClean="0"/>
              <a:t>Sexual culture</a:t>
            </a:r>
          </a:p>
          <a:p>
            <a:pPr lvl="1"/>
            <a:r>
              <a:rPr lang="en-US" dirty="0" smtClean="0"/>
              <a:t>Relaxation of sexual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66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Eastern Europe After WWII: A Soviet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I.  The Soviet Union as a Superpower</a:t>
            </a:r>
          </a:p>
          <a:p>
            <a:r>
              <a:rPr lang="en-US" dirty="0" smtClean="0"/>
              <a:t>Expansion </a:t>
            </a:r>
          </a:p>
          <a:p>
            <a:pPr lvl="1"/>
            <a:r>
              <a:rPr lang="en-US" dirty="0" smtClean="0"/>
              <a:t>Pacific Islands and North Korea</a:t>
            </a:r>
          </a:p>
          <a:p>
            <a:r>
              <a:rPr lang="en-US" dirty="0" smtClean="0"/>
              <a:t>Concentration on industry and weapons development</a:t>
            </a:r>
          </a:p>
          <a:p>
            <a:pPr lvl="1"/>
            <a:r>
              <a:rPr lang="en-US" dirty="0" smtClean="0"/>
              <a:t>Atomic and hydrogen bombs</a:t>
            </a:r>
          </a:p>
          <a:p>
            <a:pPr lvl="1"/>
            <a:r>
              <a:rPr lang="en-US" dirty="0" smtClean="0"/>
              <a:t>Missiles</a:t>
            </a:r>
          </a:p>
          <a:p>
            <a:pPr lvl="1"/>
            <a:r>
              <a:rPr lang="en-US" dirty="0" smtClean="0"/>
              <a:t>Naval forces</a:t>
            </a:r>
          </a:p>
          <a:p>
            <a:r>
              <a:rPr lang="en-US" dirty="0" smtClean="0"/>
              <a:t>Alliances and links to communist movements worldwide</a:t>
            </a:r>
          </a:p>
          <a:p>
            <a:pPr lvl="1"/>
            <a:r>
              <a:rPr lang="en-US" dirty="0" smtClean="0"/>
              <a:t>China, Vietnam, &amp; Cuba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44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Eastern Europe After WWII: A Soviet Empire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II.  The New Soviet Empire in Eastern Europe</a:t>
            </a:r>
          </a:p>
          <a:p>
            <a:r>
              <a:rPr lang="en-US" dirty="0" smtClean="0"/>
              <a:t>The USSR dominated all of Eastern Europe except Greece, Yugoslavia, and Albania</a:t>
            </a:r>
          </a:p>
          <a:p>
            <a:r>
              <a:rPr lang="en-US" dirty="0" smtClean="0"/>
              <a:t>Attacked the Catholic Church</a:t>
            </a:r>
          </a:p>
          <a:p>
            <a:r>
              <a:rPr lang="en-US" dirty="0" smtClean="0"/>
              <a:t>Collectivization</a:t>
            </a:r>
          </a:p>
          <a:p>
            <a:r>
              <a:rPr lang="en-US" dirty="0" smtClean="0"/>
              <a:t>5-Year Plans</a:t>
            </a:r>
          </a:p>
          <a:p>
            <a:r>
              <a:rPr lang="en-US" dirty="0" smtClean="0"/>
              <a:t>Industrialization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2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Eastern Europe After WWII: A Soviet Empire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105400"/>
          </a:xfrm>
        </p:spPr>
        <p:txBody>
          <a:bodyPr/>
          <a:lstStyle/>
          <a:p>
            <a:r>
              <a:rPr lang="en-US" dirty="0" smtClean="0"/>
              <a:t>East German workers protest in 1953</a:t>
            </a:r>
          </a:p>
          <a:p>
            <a:pPr lvl="1"/>
            <a:r>
              <a:rPr lang="en-US" dirty="0" smtClean="0"/>
              <a:t>Repressed by Soviet troops</a:t>
            </a:r>
          </a:p>
          <a:p>
            <a:pPr lvl="1"/>
            <a:r>
              <a:rPr lang="en-US" dirty="0" smtClean="0"/>
              <a:t>Built the Berlin Wall in 1961</a:t>
            </a:r>
          </a:p>
          <a:p>
            <a:r>
              <a:rPr lang="en-US" dirty="0" smtClean="0"/>
              <a:t>Stalin dies in 1956 </a:t>
            </a:r>
          </a:p>
          <a:p>
            <a:r>
              <a:rPr lang="en-US" dirty="0" smtClean="0"/>
              <a:t>Hungary </a:t>
            </a:r>
          </a:p>
          <a:p>
            <a:pPr lvl="1"/>
            <a:r>
              <a:rPr lang="en-US" dirty="0" smtClean="0"/>
              <a:t>Sets up a moderate regime</a:t>
            </a:r>
          </a:p>
          <a:p>
            <a:pPr lvl="1"/>
            <a:r>
              <a:rPr lang="en-US" dirty="0" smtClean="0"/>
              <a:t>Independent of the Soviets</a:t>
            </a:r>
          </a:p>
          <a:p>
            <a:pPr lvl="1"/>
            <a:r>
              <a:rPr lang="en-US" dirty="0" smtClean="0"/>
              <a:t>New regime crushed by the Soviet army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31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Eastern Europe After WWII: A Soviet Empire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Czechoslovakia</a:t>
            </a:r>
          </a:p>
          <a:p>
            <a:pPr lvl="1"/>
            <a:r>
              <a:rPr lang="en-US" dirty="0" smtClean="0"/>
              <a:t>Liberal regime</a:t>
            </a:r>
          </a:p>
          <a:p>
            <a:pPr lvl="1"/>
            <a:r>
              <a:rPr lang="en-US" dirty="0" smtClean="0"/>
              <a:t>Suppressed by the Soviets in 1963</a:t>
            </a:r>
          </a:p>
          <a:p>
            <a:r>
              <a:rPr lang="en-US" dirty="0" smtClean="0"/>
              <a:t>Poland</a:t>
            </a:r>
          </a:p>
          <a:p>
            <a:pPr lvl="1"/>
            <a:r>
              <a:rPr lang="en-US" dirty="0" smtClean="0"/>
              <a:t>Solidarity Movement challenges control by USSR</a:t>
            </a:r>
          </a:p>
          <a:p>
            <a:pPr lvl="1"/>
            <a:r>
              <a:rPr lang="en-US" dirty="0" smtClean="0"/>
              <a:t>Polish army takes control of the state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7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Eastern Europe After WWII: A Soviet Empire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III.  Evolution of Domestic Policies</a:t>
            </a:r>
          </a:p>
          <a:p>
            <a:r>
              <a:rPr lang="en-US" dirty="0" smtClean="0"/>
              <a:t>Nationalism used to appeal to communist loyalty</a:t>
            </a:r>
          </a:p>
          <a:p>
            <a:r>
              <a:rPr lang="en-US" dirty="0" smtClean="0"/>
              <a:t>US seen as an “Evil” power</a:t>
            </a:r>
          </a:p>
          <a:p>
            <a:pPr lvl="1"/>
            <a:r>
              <a:rPr lang="en-US" dirty="0" smtClean="0"/>
              <a:t>Soviets fear war with US and agree to strong government control</a:t>
            </a:r>
          </a:p>
          <a:p>
            <a:r>
              <a:rPr lang="en-US" dirty="0" smtClean="0"/>
              <a:t>Cultural isolation</a:t>
            </a:r>
          </a:p>
          <a:p>
            <a:pPr lvl="1"/>
            <a:r>
              <a:rPr lang="en-US" dirty="0" smtClean="0"/>
              <a:t>Strict limits on travel, media, and contact with foreigners or foreign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0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Soviet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Soviet regime declared war on the Orthodox Church &amp; other religions</a:t>
            </a:r>
          </a:p>
          <a:p>
            <a:pPr lvl="1"/>
            <a:r>
              <a:rPr lang="en-US" dirty="0" smtClean="0"/>
              <a:t>Church under tight government control</a:t>
            </a:r>
          </a:p>
          <a:p>
            <a:pPr lvl="1"/>
            <a:r>
              <a:rPr lang="en-US" dirty="0" smtClean="0"/>
              <a:t>Mostly the elderly minority remained loyal to the church</a:t>
            </a:r>
          </a:p>
          <a:p>
            <a:r>
              <a:rPr lang="en-US" dirty="0" smtClean="0"/>
              <a:t>Jews restricted – anti-Semitism</a:t>
            </a:r>
          </a:p>
          <a:p>
            <a:r>
              <a:rPr lang="en-US" dirty="0" smtClean="0"/>
              <a:t>Soviets attack Western styles &amp; dictates art</a:t>
            </a:r>
          </a:p>
          <a:p>
            <a:pPr lvl="1"/>
            <a:r>
              <a:rPr lang="en-US" dirty="0" smtClean="0"/>
              <a:t>Alexander </a:t>
            </a:r>
            <a:r>
              <a:rPr lang="en-US" dirty="0" err="1" smtClean="0"/>
              <a:t>Sozhenitsyn</a:t>
            </a:r>
            <a:r>
              <a:rPr lang="en-US" dirty="0" smtClean="0"/>
              <a:t> (writer) exiled to US for writings on Siberian prisons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69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2106"/>
            <a:ext cx="5055326" cy="3276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419600"/>
            <a:ext cx="4267200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5122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Soviet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610600" cy="5029200"/>
          </a:xfrm>
        </p:spPr>
        <p:txBody>
          <a:bodyPr/>
          <a:lstStyle/>
          <a:p>
            <a:r>
              <a:rPr lang="en-US" dirty="0" smtClean="0"/>
              <a:t>Soviet culture emphasized science and social science</a:t>
            </a:r>
          </a:p>
          <a:p>
            <a:pPr lvl="1"/>
            <a:r>
              <a:rPr lang="en-US" dirty="0" smtClean="0"/>
              <a:t>Fundamental discoveries in physics, chemistry, and math</a:t>
            </a:r>
          </a:p>
          <a:p>
            <a:pPr marL="0" indent="0">
              <a:buNone/>
            </a:pPr>
            <a:r>
              <a:rPr lang="en-US" dirty="0" smtClean="0"/>
              <a:t>I.  Economy &amp; Society</a:t>
            </a:r>
          </a:p>
          <a:p>
            <a:r>
              <a:rPr lang="en-US" dirty="0" smtClean="0"/>
              <a:t>Industrialized by the 1950’s</a:t>
            </a:r>
          </a:p>
          <a:p>
            <a:r>
              <a:rPr lang="en-US" dirty="0" smtClean="0"/>
              <a:t>State control of all economic sectors</a:t>
            </a:r>
          </a:p>
          <a:p>
            <a:r>
              <a:rPr lang="en-US" dirty="0" smtClean="0"/>
              <a:t>Little emphasis on consumer goods</a:t>
            </a:r>
          </a:p>
          <a:p>
            <a:pPr lvl="1"/>
            <a:r>
              <a:rPr lang="en-US" dirty="0" smtClean="0"/>
              <a:t>Allowed the society to remain poor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23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Soviet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Soviet industrialization caused a lot of environmental damage </a:t>
            </a:r>
          </a:p>
          <a:p>
            <a:pPr lvl="1"/>
            <a:r>
              <a:rPr lang="en-US" dirty="0" smtClean="0"/>
              <a:t>Led to health damages to the people in affected areas</a:t>
            </a:r>
          </a:p>
          <a:p>
            <a:r>
              <a:rPr lang="en-US" dirty="0" smtClean="0"/>
              <a:t>Issues with food supplies due to capital going to armaments rather than agriculture</a:t>
            </a:r>
          </a:p>
          <a:p>
            <a:r>
              <a:rPr lang="en-US" dirty="0" smtClean="0"/>
              <a:t>Sports programs were extensive &amp; sponsored by the state</a:t>
            </a:r>
          </a:p>
          <a:p>
            <a:pPr lvl="1"/>
            <a:r>
              <a:rPr lang="en-US" dirty="0" smtClean="0"/>
              <a:t>Several Olympic victories</a:t>
            </a:r>
          </a:p>
          <a:p>
            <a:r>
              <a:rPr lang="en-US" dirty="0" smtClean="0"/>
              <a:t>Communist party members had a higher standard of living than the masses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6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Soviet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II.  De-Stalinization</a:t>
            </a:r>
          </a:p>
          <a:p>
            <a:r>
              <a:rPr lang="en-US" dirty="0" smtClean="0"/>
              <a:t>Stalin dies in 1956</a:t>
            </a:r>
          </a:p>
          <a:p>
            <a:r>
              <a:rPr lang="en-US" dirty="0" smtClean="0"/>
              <a:t>A committee ruled after his death until Nikita Khrushchev gained power in 1956</a:t>
            </a:r>
          </a:p>
          <a:p>
            <a:pPr lvl="1"/>
            <a:r>
              <a:rPr lang="en-US" dirty="0" smtClean="0"/>
              <a:t>Khrushchev attacked Stalinism</a:t>
            </a:r>
          </a:p>
          <a:p>
            <a:pPr lvl="1"/>
            <a:r>
              <a:rPr lang="en-US" dirty="0" smtClean="0"/>
              <a:t>Cuban Missile Crisis, 1962 </a:t>
            </a:r>
          </a:p>
          <a:p>
            <a:pPr lvl="1"/>
            <a:r>
              <a:rPr lang="en-US" dirty="0" smtClean="0"/>
              <a:t>Space programs – </a:t>
            </a:r>
            <a:r>
              <a:rPr lang="en-US" i="1" dirty="0" smtClean="0"/>
              <a:t>Sputnik </a:t>
            </a:r>
            <a:r>
              <a:rPr lang="en-US" dirty="0" smtClean="0"/>
              <a:t>1957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25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Soviet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USSR experienced conflicts with Communist China</a:t>
            </a:r>
          </a:p>
          <a:p>
            <a:r>
              <a:rPr lang="en-US" dirty="0" smtClean="0"/>
              <a:t>Muslim resistance</a:t>
            </a:r>
          </a:p>
          <a:p>
            <a:pPr lvl="1"/>
            <a:r>
              <a:rPr lang="en-US" dirty="0" smtClean="0"/>
              <a:t>Growing number of Muslims in the USSR</a:t>
            </a:r>
          </a:p>
          <a:p>
            <a:pPr lvl="1"/>
            <a:r>
              <a:rPr lang="en-US" dirty="0" smtClean="0"/>
              <a:t>Invasion of Afghanistan in 1979</a:t>
            </a:r>
          </a:p>
          <a:p>
            <a:r>
              <a:rPr lang="en-US" dirty="0" smtClean="0"/>
              <a:t>USSR never engaged in direct warfare, but maintained a high level </a:t>
            </a:r>
            <a:r>
              <a:rPr lang="en-US" smtClean="0"/>
              <a:t>of preparedness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448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WWII: A New International Setting for the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876800"/>
          </a:xfrm>
        </p:spPr>
        <p:txBody>
          <a:bodyPr/>
          <a:lstStyle/>
          <a:p>
            <a:r>
              <a:rPr lang="en-US" dirty="0" smtClean="0"/>
              <a:t>Vietnam</a:t>
            </a:r>
          </a:p>
          <a:p>
            <a:pPr lvl="1"/>
            <a:r>
              <a:rPr lang="en-US" dirty="0" smtClean="0"/>
              <a:t>France forced out by Communist guerrillas in 1954</a:t>
            </a:r>
          </a:p>
          <a:p>
            <a:r>
              <a:rPr lang="en-US" dirty="0" smtClean="0"/>
              <a:t>Algeria </a:t>
            </a:r>
          </a:p>
          <a:p>
            <a:pPr lvl="1"/>
            <a:r>
              <a:rPr lang="en-US" dirty="0" smtClean="0"/>
              <a:t>Gains independence from France in 1962</a:t>
            </a:r>
          </a:p>
          <a:p>
            <a:pPr lvl="1"/>
            <a:r>
              <a:rPr lang="en-US" dirty="0" smtClean="0"/>
              <a:t>Charles de Gaulle</a:t>
            </a:r>
          </a:p>
          <a:p>
            <a:r>
              <a:rPr lang="en-US" dirty="0" smtClean="0"/>
              <a:t>Egypt</a:t>
            </a:r>
          </a:p>
          <a:p>
            <a:pPr lvl="1"/>
            <a:r>
              <a:rPr lang="en-US" dirty="0" smtClean="0"/>
              <a:t>Britain and France attack in 1956</a:t>
            </a:r>
          </a:p>
          <a:p>
            <a:pPr lvl="2"/>
            <a:r>
              <a:rPr lang="en-US" dirty="0" smtClean="0"/>
              <a:t>Want control of the Suez Canal</a:t>
            </a:r>
          </a:p>
          <a:p>
            <a:pPr lvl="1"/>
            <a:r>
              <a:rPr lang="en-US" dirty="0" smtClean="0"/>
              <a:t>US &amp; Russia force them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83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Suez Canal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343367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WWII: A New International Setting for the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II.  The Cold War</a:t>
            </a:r>
          </a:p>
          <a:p>
            <a:r>
              <a:rPr lang="en-US" dirty="0" smtClean="0"/>
              <a:t>The Eastern Bloc</a:t>
            </a:r>
          </a:p>
          <a:p>
            <a:pPr lvl="1"/>
            <a:r>
              <a:rPr lang="en-US" dirty="0" smtClean="0"/>
              <a:t>Czechoslovakia, Bulgaria, Romania, East Germany, and Hungary</a:t>
            </a:r>
          </a:p>
          <a:p>
            <a:pPr lvl="1"/>
            <a:r>
              <a:rPr lang="en-US" dirty="0" smtClean="0"/>
              <a:t>All Communist Regimes</a:t>
            </a:r>
          </a:p>
          <a:p>
            <a:pPr lvl="2"/>
            <a:r>
              <a:rPr lang="en-US" dirty="0" smtClean="0"/>
              <a:t>No political opposition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45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Eastern Bloc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575" y="2020094"/>
            <a:ext cx="4514850" cy="3686175"/>
          </a:xfrm>
        </p:spPr>
      </p:pic>
    </p:spTree>
    <p:extLst>
      <p:ext uri="{BB962C8B-B14F-4D97-AF65-F5344CB8AC3E}">
        <p14:creationId xmlns:p14="http://schemas.microsoft.com/office/powerpoint/2010/main" val="440694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WWII: A New International Setting for the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Harry Truman</a:t>
            </a:r>
          </a:p>
          <a:p>
            <a:pPr lvl="1"/>
            <a:r>
              <a:rPr lang="en-US" dirty="0" smtClean="0"/>
              <a:t>“iron curtain” = division between free (democracies) and repressed (</a:t>
            </a:r>
            <a:r>
              <a:rPr lang="en-US" dirty="0" err="1" smtClean="0"/>
              <a:t>Coummunist</a:t>
            </a:r>
            <a:r>
              <a:rPr lang="en-US" dirty="0" smtClean="0"/>
              <a:t>) societies</a:t>
            </a:r>
          </a:p>
          <a:p>
            <a:r>
              <a:rPr lang="en-US" dirty="0" smtClean="0"/>
              <a:t>The Marshall Plan</a:t>
            </a:r>
          </a:p>
          <a:p>
            <a:pPr lvl="1"/>
            <a:r>
              <a:rPr lang="en-US" dirty="0" smtClean="0"/>
              <a:t>Program designed to give loans to Western nations rebuilding after WWII</a:t>
            </a:r>
          </a:p>
          <a:p>
            <a:pPr lvl="1"/>
            <a:r>
              <a:rPr lang="en-US" dirty="0" smtClean="0"/>
              <a:t>Seen by Soviets as a way for US economic dominance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79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1426</Words>
  <Application>Microsoft Office PowerPoint</Application>
  <PresentationFormat>On-screen Show (4:3)</PresentationFormat>
  <Paragraphs>270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Office Theme</vt:lpstr>
      <vt:lpstr>iRespondQuestionMaster</vt:lpstr>
      <vt:lpstr>iRespondGraphMaster</vt:lpstr>
      <vt:lpstr>Western Society and Eastern Europe in the Decades of the Cold War</vt:lpstr>
      <vt:lpstr>Intro</vt:lpstr>
      <vt:lpstr>After WWII: A New International Setting for the West</vt:lpstr>
      <vt:lpstr>PowerPoint Presentation</vt:lpstr>
      <vt:lpstr>After WWII: A New International Setting for the West</vt:lpstr>
      <vt:lpstr>Suez Canal</vt:lpstr>
      <vt:lpstr>After WWII: A New International Setting for the West</vt:lpstr>
      <vt:lpstr>The Eastern Bloc </vt:lpstr>
      <vt:lpstr>After WWII: A New International Setting for the West</vt:lpstr>
      <vt:lpstr>After WWII: A New International Setting for the West</vt:lpstr>
      <vt:lpstr>After WWII: A New International Setting for the West</vt:lpstr>
      <vt:lpstr>The Resurgence of Western Europe</vt:lpstr>
      <vt:lpstr>The Resurgence of Western Europe</vt:lpstr>
      <vt:lpstr>The Resurgence of Western Europe</vt:lpstr>
      <vt:lpstr>The Resurgence of Western Europe</vt:lpstr>
      <vt:lpstr>The Resurgence of Western Europe</vt:lpstr>
      <vt:lpstr>Margaret Thatcher</vt:lpstr>
      <vt:lpstr>Ronald Reagan</vt:lpstr>
      <vt:lpstr>The Resurgence of Western Europe</vt:lpstr>
      <vt:lpstr>PowerPoint Presentation</vt:lpstr>
      <vt:lpstr>The Resurgence of Western Europe</vt:lpstr>
      <vt:lpstr>The Resurgence of Western Europe</vt:lpstr>
      <vt:lpstr>Cold War Allies</vt:lpstr>
      <vt:lpstr>Cold War Allies</vt:lpstr>
      <vt:lpstr>Cold War Allies</vt:lpstr>
      <vt:lpstr>Culture and Society in the West</vt:lpstr>
      <vt:lpstr>Culture and Society in the West</vt:lpstr>
      <vt:lpstr>Culture and Society in the West</vt:lpstr>
      <vt:lpstr>Warhol</vt:lpstr>
      <vt:lpstr>Warhol</vt:lpstr>
      <vt:lpstr>Picasso</vt:lpstr>
      <vt:lpstr>Picasso</vt:lpstr>
      <vt:lpstr>Culture &amp; Society in the West</vt:lpstr>
      <vt:lpstr>Eastern Europe After WWII: A Soviet Empire</vt:lpstr>
      <vt:lpstr>Eastern Europe After WWII: A Soviet Empire</vt:lpstr>
      <vt:lpstr>Eastern Europe After WWII: A Soviet Empire</vt:lpstr>
      <vt:lpstr>Eastern Europe After WWII: A Soviet Empire</vt:lpstr>
      <vt:lpstr>Eastern Europe After WWII: A Soviet Empire</vt:lpstr>
      <vt:lpstr>Soviet Culture</vt:lpstr>
      <vt:lpstr>Soviet Culture</vt:lpstr>
      <vt:lpstr>Soviet Culture</vt:lpstr>
      <vt:lpstr>Soviet Culture</vt:lpstr>
      <vt:lpstr>Soviet Culture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Western Society and Eastern Europe in the Decades of the Cold War</dc:title>
  <dc:creator>Kimberly Forrester</dc:creator>
  <cp:lastModifiedBy>Kimberly Forrester</cp:lastModifiedBy>
  <cp:revision>37</cp:revision>
  <dcterms:created xsi:type="dcterms:W3CDTF">2012-03-27T13:11:29Z</dcterms:created>
  <dcterms:modified xsi:type="dcterms:W3CDTF">2019-05-31T13:57:58Z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