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9" r:id="rId5"/>
    <p:sldId id="260" r:id="rId6"/>
    <p:sldId id="285" r:id="rId7"/>
    <p:sldId id="297" r:id="rId8"/>
    <p:sldId id="261" r:id="rId9"/>
    <p:sldId id="262" r:id="rId10"/>
    <p:sldId id="295" r:id="rId11"/>
    <p:sldId id="263" r:id="rId12"/>
    <p:sldId id="264" r:id="rId13"/>
    <p:sldId id="265" r:id="rId14"/>
    <p:sldId id="298" r:id="rId15"/>
    <p:sldId id="299" r:id="rId16"/>
    <p:sldId id="300" r:id="rId17"/>
    <p:sldId id="301" r:id="rId18"/>
    <p:sldId id="266" r:id="rId19"/>
    <p:sldId id="267" r:id="rId20"/>
    <p:sldId id="296" r:id="rId21"/>
    <p:sldId id="268" r:id="rId22"/>
    <p:sldId id="269" r:id="rId23"/>
    <p:sldId id="270" r:id="rId24"/>
    <p:sldId id="271" r:id="rId25"/>
    <p:sldId id="272" r:id="rId26"/>
    <p:sldId id="302" r:id="rId27"/>
    <p:sldId id="273" r:id="rId28"/>
    <p:sldId id="303" r:id="rId29"/>
    <p:sldId id="304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305" r:id="rId38"/>
    <p:sldId id="281" r:id="rId39"/>
    <p:sldId id="306" r:id="rId40"/>
    <p:sldId id="282" r:id="rId41"/>
    <p:sldId id="283" r:id="rId42"/>
    <p:sldId id="307" r:id="rId43"/>
    <p:sldId id="284" r:id="rId44"/>
    <p:sldId id="286" r:id="rId45"/>
    <p:sldId id="287" r:id="rId46"/>
    <p:sldId id="308" r:id="rId47"/>
    <p:sldId id="288" r:id="rId48"/>
    <p:sldId id="289" r:id="rId49"/>
    <p:sldId id="309" r:id="rId50"/>
    <p:sldId id="290" r:id="rId51"/>
    <p:sldId id="291" r:id="rId52"/>
    <p:sldId id="310" r:id="rId53"/>
    <p:sldId id="292" r:id="rId54"/>
    <p:sldId id="293" r:id="rId55"/>
    <p:sldId id="311" r:id="rId56"/>
    <p:sldId id="294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00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tableStyles" Target="tableStyle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4F5D2-8C46-480A-A6CE-A9747A7F22F2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0E2F-37A7-45A0-B925-EFD3E4C7C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536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4F5D2-8C46-480A-A6CE-A9747A7F22F2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0E2F-37A7-45A0-B925-EFD3E4C7C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2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4F5D2-8C46-480A-A6CE-A9747A7F22F2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0E2F-37A7-45A0-B925-EFD3E4C7C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05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04F5D2-8C46-480A-A6CE-A9747A7F22F2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080E2F-37A7-45A0-B925-EFD3E4C7C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67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04F5D2-8C46-480A-A6CE-A9747A7F22F2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080E2F-37A7-45A0-B925-EFD3E4C7C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149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04F5D2-8C46-480A-A6CE-A9747A7F22F2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080E2F-37A7-45A0-B925-EFD3E4C7C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53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04F5D2-8C46-480A-A6CE-A9747A7F22F2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080E2F-37A7-45A0-B925-EFD3E4C7C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828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04F5D2-8C46-480A-A6CE-A9747A7F22F2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080E2F-37A7-45A0-B925-EFD3E4C7C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35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04F5D2-8C46-480A-A6CE-A9747A7F22F2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080E2F-37A7-45A0-B925-EFD3E4C7C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0725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04F5D2-8C46-480A-A6CE-A9747A7F22F2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080E2F-37A7-45A0-B925-EFD3E4C7C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395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04F5D2-8C46-480A-A6CE-A9747A7F22F2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080E2F-37A7-45A0-B925-EFD3E4C7C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71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4F5D2-8C46-480A-A6CE-A9747A7F22F2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0E2F-37A7-45A0-B925-EFD3E4C7C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674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04F5D2-8C46-480A-A6CE-A9747A7F22F2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080E2F-37A7-45A0-B925-EFD3E4C7C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270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04F5D2-8C46-480A-A6CE-A9747A7F22F2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080E2F-37A7-45A0-B925-EFD3E4C7C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054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04F5D2-8C46-480A-A6CE-A9747A7F22F2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080E2F-37A7-45A0-B925-EFD3E4C7C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674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04F5D2-8C46-480A-A6CE-A9747A7F22F2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080E2F-37A7-45A0-B925-EFD3E4C7C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149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04F5D2-8C46-480A-A6CE-A9747A7F22F2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080E2F-37A7-45A0-B925-EFD3E4C7C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534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04F5D2-8C46-480A-A6CE-A9747A7F22F2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080E2F-37A7-45A0-B925-EFD3E4C7C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8286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04F5D2-8C46-480A-A6CE-A9747A7F22F2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080E2F-37A7-45A0-B925-EFD3E4C7C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359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04F5D2-8C46-480A-A6CE-A9747A7F22F2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080E2F-37A7-45A0-B925-EFD3E4C7C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0725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04F5D2-8C46-480A-A6CE-A9747A7F22F2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080E2F-37A7-45A0-B925-EFD3E4C7C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395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04F5D2-8C46-480A-A6CE-A9747A7F22F2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080E2F-37A7-45A0-B925-EFD3E4C7C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71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4F5D2-8C46-480A-A6CE-A9747A7F22F2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0E2F-37A7-45A0-B925-EFD3E4C7C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1491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04F5D2-8C46-480A-A6CE-A9747A7F22F2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080E2F-37A7-45A0-B925-EFD3E4C7C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270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04F5D2-8C46-480A-A6CE-A9747A7F22F2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080E2F-37A7-45A0-B925-EFD3E4C7C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05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4F5D2-8C46-480A-A6CE-A9747A7F22F2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0E2F-37A7-45A0-B925-EFD3E4C7C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53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4F5D2-8C46-480A-A6CE-A9747A7F22F2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0E2F-37A7-45A0-B925-EFD3E4C7C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828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4F5D2-8C46-480A-A6CE-A9747A7F22F2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0E2F-37A7-45A0-B925-EFD3E4C7C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35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4F5D2-8C46-480A-A6CE-A9747A7F22F2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0E2F-37A7-45A0-B925-EFD3E4C7C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07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4F5D2-8C46-480A-A6CE-A9747A7F22F2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0E2F-37A7-45A0-B925-EFD3E4C7C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39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4F5D2-8C46-480A-A6CE-A9747A7F22F2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0E2F-37A7-45A0-B925-EFD3E4C7C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71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4F5D2-8C46-480A-A6CE-A9747A7F22F2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80E2F-37A7-45A0-B925-EFD3E4C7C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740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A.) Response A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B.) Response B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C.) Response C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D.) Response D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E.) Response E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740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5740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World Between Wars:</a:t>
            </a:r>
            <a:br>
              <a:rPr lang="en-US" dirty="0" smtClean="0"/>
            </a:br>
            <a:r>
              <a:rPr lang="en-US" dirty="0" smtClean="0"/>
              <a:t>Revolutions, Depressions, &amp; Authoritarian Response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19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Roaring Twenties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5029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II. Other Industrial Centers</a:t>
            </a:r>
          </a:p>
          <a:p>
            <a:r>
              <a:rPr lang="en-US" dirty="0" smtClean="0"/>
              <a:t>Canada, Australia, and New Zealand </a:t>
            </a:r>
          </a:p>
          <a:p>
            <a:pPr lvl="1"/>
            <a:r>
              <a:rPr lang="en-US" dirty="0" smtClean="0"/>
              <a:t>Become independent nations</a:t>
            </a:r>
          </a:p>
          <a:p>
            <a:pPr lvl="1"/>
            <a:r>
              <a:rPr lang="en-US" dirty="0" smtClean="0"/>
              <a:t>British Commonwealth of Nations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45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Roaring Twenties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45" y="1295400"/>
            <a:ext cx="8776855" cy="5327073"/>
          </a:xfrm>
        </p:spPr>
        <p:txBody>
          <a:bodyPr>
            <a:normAutofit/>
          </a:bodyPr>
          <a:lstStyle/>
          <a:p>
            <a:r>
              <a:rPr lang="en-US" dirty="0" smtClean="0"/>
              <a:t>The United States</a:t>
            </a:r>
          </a:p>
          <a:p>
            <a:pPr lvl="1"/>
            <a:r>
              <a:rPr lang="en-US" dirty="0" smtClean="0"/>
              <a:t>Economic boom</a:t>
            </a:r>
          </a:p>
          <a:p>
            <a:pPr lvl="2"/>
            <a:r>
              <a:rPr lang="en-US" dirty="0" smtClean="0"/>
              <a:t>Ford introduces the assembly line in 1913</a:t>
            </a:r>
          </a:p>
          <a:p>
            <a:pPr lvl="2"/>
            <a:r>
              <a:rPr lang="en-US" dirty="0" smtClean="0"/>
              <a:t>Cultural exports</a:t>
            </a:r>
          </a:p>
          <a:p>
            <a:pPr lvl="1"/>
            <a:r>
              <a:rPr lang="en-US" dirty="0" smtClean="0"/>
              <a:t>Jazz spreads in African American centers</a:t>
            </a:r>
          </a:p>
          <a:p>
            <a:pPr lvl="1"/>
            <a:r>
              <a:rPr lang="en-US" dirty="0" smtClean="0"/>
              <a:t>Hollywood becomes </a:t>
            </a:r>
            <a:r>
              <a:rPr lang="en-US" dirty="0" smtClean="0"/>
              <a:t>global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6407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Harlem Renaissance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6271429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819400"/>
            <a:ext cx="3439224" cy="391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625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Hollywood 1920’s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46" y="1676400"/>
            <a:ext cx="3507251" cy="485582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55428"/>
            <a:ext cx="3621024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1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Roaring Twenties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US Senate</a:t>
            </a:r>
          </a:p>
          <a:p>
            <a:pPr lvl="1"/>
            <a:r>
              <a:rPr lang="en-US" dirty="0"/>
              <a:t>Rejects the Versailles treaty</a:t>
            </a:r>
          </a:p>
          <a:p>
            <a:pPr lvl="1"/>
            <a:r>
              <a:rPr lang="en-US" dirty="0"/>
              <a:t>Refuses to enter the League of Nations</a:t>
            </a:r>
          </a:p>
          <a:p>
            <a:pPr lvl="1"/>
            <a:r>
              <a:rPr lang="en-US" dirty="0"/>
              <a:t>Adopted isolationism after WWI</a:t>
            </a:r>
          </a:p>
          <a:p>
            <a:pPr lvl="1"/>
            <a:r>
              <a:rPr lang="en-US" dirty="0"/>
              <a:t>“Red Scare”</a:t>
            </a:r>
          </a:p>
          <a:p>
            <a:pPr lvl="2"/>
            <a:r>
              <a:rPr lang="en-US" dirty="0"/>
              <a:t>Fear of communism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664894"/>
            <a:ext cx="2514600" cy="318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407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144" y="3085941"/>
            <a:ext cx="2267712" cy="155448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7200"/>
            <a:ext cx="7924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078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Roaring Twenties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Japan</a:t>
            </a:r>
          </a:p>
          <a:p>
            <a:pPr lvl="1"/>
            <a:r>
              <a:rPr lang="en-US" dirty="0" smtClean="0"/>
              <a:t>Industrializes</a:t>
            </a:r>
          </a:p>
          <a:p>
            <a:pPr lvl="1"/>
            <a:r>
              <a:rPr lang="en-US" dirty="0" smtClean="0"/>
              <a:t>Agricultural improvements</a:t>
            </a:r>
          </a:p>
          <a:p>
            <a:pPr lvl="2"/>
            <a:r>
              <a:rPr lang="en-US" dirty="0" smtClean="0"/>
              <a:t>Economy dependent on cheap exports to the West</a:t>
            </a:r>
          </a:p>
          <a:p>
            <a:pPr lvl="1"/>
            <a:r>
              <a:rPr lang="en-US" dirty="0" smtClean="0"/>
              <a:t>Rapid population growth</a:t>
            </a:r>
          </a:p>
          <a:p>
            <a:pPr lvl="1"/>
            <a:r>
              <a:rPr lang="en-US" dirty="0" smtClean="0"/>
              <a:t>Strong military buildup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97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Roaring Twenties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III.  New Authoritarianism: The Rise of Fascism</a:t>
            </a:r>
          </a:p>
          <a:p>
            <a:r>
              <a:rPr lang="en-US" dirty="0" smtClean="0"/>
              <a:t>Hostility to liberal and democratic political systems emerge in western Europe</a:t>
            </a:r>
          </a:p>
          <a:p>
            <a:r>
              <a:rPr lang="en-US" dirty="0" smtClean="0"/>
              <a:t>Benito Mussolini</a:t>
            </a:r>
          </a:p>
          <a:p>
            <a:pPr lvl="1"/>
            <a:r>
              <a:rPr lang="en-US" dirty="0" smtClean="0"/>
              <a:t>Forms </a:t>
            </a:r>
            <a:r>
              <a:rPr lang="en-US" dirty="0" err="1" smtClean="0"/>
              <a:t>fascio</a:t>
            </a:r>
            <a:r>
              <a:rPr lang="en-US" dirty="0" smtClean="0"/>
              <a:t> di </a:t>
            </a:r>
            <a:r>
              <a:rPr lang="en-US" dirty="0" err="1" smtClean="0"/>
              <a:t>comattimento</a:t>
            </a:r>
            <a:r>
              <a:rPr lang="en-US" dirty="0" smtClean="0"/>
              <a:t> or “union for struggle”</a:t>
            </a:r>
          </a:p>
          <a:p>
            <a:pPr lvl="1"/>
            <a:r>
              <a:rPr lang="en-US" dirty="0" smtClean="0"/>
              <a:t>Replaces socialism and capitalism</a:t>
            </a:r>
          </a:p>
          <a:p>
            <a:r>
              <a:rPr lang="en-US" dirty="0" smtClean="0"/>
              <a:t>Fascism</a:t>
            </a:r>
          </a:p>
          <a:p>
            <a:pPr lvl="1"/>
            <a:r>
              <a:rPr lang="en-US" dirty="0" smtClean="0"/>
              <a:t>Authoritarian leadership devoted to nationalists values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30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Mussolini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5516" y="1600200"/>
            <a:ext cx="305296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384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Roaring Twenties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5029200"/>
          </a:xfrm>
        </p:spPr>
        <p:txBody>
          <a:bodyPr/>
          <a:lstStyle/>
          <a:p>
            <a:r>
              <a:rPr lang="en-US" dirty="0" smtClean="0"/>
              <a:t>Conditions Post WWI in Italy</a:t>
            </a:r>
          </a:p>
          <a:p>
            <a:pPr lvl="1"/>
            <a:r>
              <a:rPr lang="en-US" dirty="0" smtClean="0"/>
              <a:t>Nationalists resent little gains received after the war</a:t>
            </a:r>
          </a:p>
          <a:p>
            <a:pPr lvl="1"/>
            <a:r>
              <a:rPr lang="en-US" dirty="0" smtClean="0"/>
              <a:t>Veterans felt abandoned by civilian society</a:t>
            </a:r>
          </a:p>
          <a:p>
            <a:pPr lvl="1"/>
            <a:r>
              <a:rPr lang="en-US" dirty="0" smtClean="0"/>
              <a:t>Labor unrest increased</a:t>
            </a:r>
          </a:p>
          <a:p>
            <a:pPr lvl="1"/>
            <a:r>
              <a:rPr lang="en-US" dirty="0" smtClean="0"/>
              <a:t>Inept (inefficient) </a:t>
            </a:r>
            <a:r>
              <a:rPr lang="en-US" dirty="0" smtClean="0"/>
              <a:t>parliament</a:t>
            </a:r>
          </a:p>
          <a:p>
            <a:r>
              <a:rPr lang="en-US" dirty="0" smtClean="0"/>
              <a:t>In 1922 the Italian king calls on Mussolini to form a new government</a:t>
            </a:r>
          </a:p>
          <a:p>
            <a:pPr lvl="1"/>
            <a:r>
              <a:rPr lang="en-US" dirty="0" smtClean="0"/>
              <a:t>Elections suspended in 1926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03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Roaring Twenties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West consumerism and changes in women’s roles gained ground</a:t>
            </a:r>
          </a:p>
          <a:p>
            <a:r>
              <a:rPr lang="en-US" dirty="0" smtClean="0"/>
              <a:t>The US and Japan have economic gains</a:t>
            </a:r>
          </a:p>
          <a:p>
            <a:r>
              <a:rPr lang="en-US" dirty="0" smtClean="0"/>
              <a:t>New Authoritarian movements surface in Eastern Europe and Italy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69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Roaring Twenties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IV.  The New Nations of Eastern Central Europe</a:t>
            </a:r>
          </a:p>
          <a:p>
            <a:r>
              <a:rPr lang="en-US" dirty="0" smtClean="0"/>
              <a:t>Authoritarian governments dominate</a:t>
            </a:r>
          </a:p>
          <a:p>
            <a:pPr lvl="1"/>
            <a:r>
              <a:rPr lang="en-US" dirty="0" smtClean="0"/>
              <a:t>Most countries started with western style parliaments, but couldn’t maintain them</a:t>
            </a:r>
          </a:p>
          <a:p>
            <a:pPr lvl="1"/>
            <a:r>
              <a:rPr lang="en-US" dirty="0" smtClean="0"/>
              <a:t>Most become dictatorships or monarchs with absolute power</a:t>
            </a:r>
          </a:p>
          <a:p>
            <a:pPr lvl="2"/>
            <a:r>
              <a:rPr lang="en-US" dirty="0" smtClean="0"/>
              <a:t>Causes social tensions</a:t>
            </a:r>
          </a:p>
          <a:p>
            <a:r>
              <a:rPr lang="en-US" dirty="0" smtClean="0"/>
              <a:t>Nationalism prevalent</a:t>
            </a:r>
          </a:p>
          <a:p>
            <a:pPr lvl="1"/>
            <a:r>
              <a:rPr lang="en-US" dirty="0" smtClean="0"/>
              <a:t>Bitter rivalries among small states</a:t>
            </a:r>
          </a:p>
          <a:p>
            <a:r>
              <a:rPr lang="en-US" dirty="0" smtClean="0"/>
              <a:t>Most eastern European nations were agricultural and depended on sales to western Europe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66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Roaring Twenties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800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V. A Balance Sheet</a:t>
            </a:r>
          </a:p>
          <a:p>
            <a:r>
              <a:rPr lang="en-US" dirty="0" smtClean="0"/>
              <a:t>Representative Governments</a:t>
            </a:r>
          </a:p>
          <a:p>
            <a:pPr lvl="1"/>
            <a:r>
              <a:rPr lang="en-US" dirty="0" smtClean="0"/>
              <a:t>Germany, Japan, Canada</a:t>
            </a:r>
          </a:p>
          <a:p>
            <a:r>
              <a:rPr lang="en-US" dirty="0" smtClean="0"/>
              <a:t>Social change</a:t>
            </a:r>
          </a:p>
          <a:p>
            <a:pPr lvl="1"/>
            <a:r>
              <a:rPr lang="en-US" dirty="0" smtClean="0"/>
              <a:t>Economic prosperity</a:t>
            </a:r>
          </a:p>
          <a:p>
            <a:r>
              <a:rPr lang="en-US" dirty="0" smtClean="0"/>
              <a:t>Democracy challenged </a:t>
            </a:r>
          </a:p>
          <a:p>
            <a:pPr lvl="1"/>
            <a:r>
              <a:rPr lang="en-US" dirty="0" smtClean="0"/>
              <a:t>Eastern Europe &amp; Italy</a:t>
            </a:r>
          </a:p>
          <a:p>
            <a:r>
              <a:rPr lang="en-US" dirty="0" smtClean="0"/>
              <a:t>America and Japan become economic powers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31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Revolution:  The First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Major revolutions breakout in Mexico, Russia, and China before or during WWI</a:t>
            </a:r>
          </a:p>
          <a:p>
            <a:r>
              <a:rPr lang="en-US" dirty="0" smtClean="0"/>
              <a:t>All three revolutions reflect challenges to Western domination</a:t>
            </a:r>
          </a:p>
          <a:p>
            <a:pPr lvl="1"/>
            <a:r>
              <a:rPr lang="en-US" dirty="0" smtClean="0"/>
              <a:t>Concerns about world economy</a:t>
            </a:r>
          </a:p>
          <a:p>
            <a:r>
              <a:rPr lang="en-US" dirty="0" smtClean="0"/>
              <a:t>Syndication</a:t>
            </a:r>
          </a:p>
          <a:p>
            <a:pPr lvl="1"/>
            <a:r>
              <a:rPr lang="en-US" dirty="0" smtClean="0"/>
              <a:t>Economic and political system based on organized labor</a:t>
            </a:r>
          </a:p>
        </p:txBody>
      </p:sp>
    </p:spTree>
    <p:extLst>
      <p:ext uri="{BB962C8B-B14F-4D97-AF65-F5344CB8AC3E}">
        <p14:creationId xmlns:p14="http://schemas.microsoft.com/office/powerpoint/2010/main" val="372635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Revolution:  The First Waves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534400" cy="5562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I.  Mexico’s Upheaval</a:t>
            </a:r>
          </a:p>
          <a:p>
            <a:r>
              <a:rPr lang="en-US" dirty="0" smtClean="0"/>
              <a:t>Mexican Revolution</a:t>
            </a:r>
          </a:p>
          <a:p>
            <a:pPr lvl="1"/>
            <a:r>
              <a:rPr lang="en-US" dirty="0" smtClean="0"/>
              <a:t>10 year civil war</a:t>
            </a:r>
          </a:p>
          <a:p>
            <a:pPr lvl="1"/>
            <a:r>
              <a:rPr lang="en-US" dirty="0" smtClean="0"/>
              <a:t>Eventually influenced by WWI</a:t>
            </a:r>
          </a:p>
          <a:p>
            <a:pPr lvl="2"/>
            <a:r>
              <a:rPr lang="en-US" dirty="0" smtClean="0"/>
              <a:t>Affects exports</a:t>
            </a:r>
          </a:p>
          <a:p>
            <a:pPr lvl="2"/>
            <a:r>
              <a:rPr lang="en-US" dirty="0" smtClean="0"/>
              <a:t>Reliance on outside supplies</a:t>
            </a:r>
          </a:p>
          <a:p>
            <a:pPr lvl="2"/>
            <a:r>
              <a:rPr lang="en-US" dirty="0" smtClean="0"/>
              <a:t>Foreign control – US owns 20% of national territory</a:t>
            </a:r>
          </a:p>
          <a:p>
            <a:r>
              <a:rPr lang="en-US" dirty="0" err="1" smtClean="0"/>
              <a:t>Porfirio</a:t>
            </a:r>
            <a:r>
              <a:rPr lang="en-US" dirty="0" smtClean="0"/>
              <a:t> Diaz</a:t>
            </a:r>
          </a:p>
          <a:p>
            <a:pPr lvl="1"/>
            <a:r>
              <a:rPr lang="en-US" dirty="0" smtClean="0"/>
              <a:t>In power since 1876</a:t>
            </a:r>
          </a:p>
          <a:p>
            <a:pPr lvl="1"/>
            <a:r>
              <a:rPr lang="en-US" dirty="0" smtClean="0"/>
              <a:t>Dictator</a:t>
            </a:r>
          </a:p>
          <a:p>
            <a:pPr lvl="1"/>
            <a:r>
              <a:rPr lang="en-US" dirty="0" smtClean="0"/>
              <a:t>Corrupt political system benefits elites</a:t>
            </a:r>
          </a:p>
          <a:p>
            <a:pPr lvl="1"/>
            <a:r>
              <a:rPr lang="en-US" dirty="0" smtClean="0"/>
              <a:t>Hacienda system</a:t>
            </a:r>
          </a:p>
          <a:p>
            <a:pPr lvl="1"/>
            <a:r>
              <a:rPr lang="en-US" dirty="0" smtClean="0"/>
              <a:t>Censorship of complaints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67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Porfirio</a:t>
            </a:r>
            <a:r>
              <a:rPr lang="en-US" dirty="0" smtClean="0"/>
              <a:t> Diaz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258" y="1600200"/>
            <a:ext cx="3439483" cy="4525963"/>
          </a:xfrm>
        </p:spPr>
      </p:pic>
    </p:spTree>
    <p:extLst>
      <p:ext uri="{BB962C8B-B14F-4D97-AF65-F5344CB8AC3E}">
        <p14:creationId xmlns:p14="http://schemas.microsoft.com/office/powerpoint/2010/main" val="5228302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Revolution:  The First Waves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Francisco Madero</a:t>
            </a:r>
          </a:p>
          <a:p>
            <a:pPr lvl="1"/>
            <a:r>
              <a:rPr lang="en-US" dirty="0" smtClean="0"/>
              <a:t>Ran against Diaz in 1910</a:t>
            </a:r>
          </a:p>
          <a:p>
            <a:pPr lvl="1"/>
            <a:r>
              <a:rPr lang="en-US" dirty="0" smtClean="0"/>
              <a:t>Arrested &amp; Diaz stays in control</a:t>
            </a:r>
          </a:p>
          <a:p>
            <a:pPr lvl="1"/>
            <a:r>
              <a:rPr lang="en-US" dirty="0" smtClean="0"/>
              <a:t>Calls for revolt upon his release from prison</a:t>
            </a:r>
          </a:p>
          <a:p>
            <a:r>
              <a:rPr lang="en-US" dirty="0" smtClean="0"/>
              <a:t>Rebellion</a:t>
            </a:r>
          </a:p>
          <a:p>
            <a:pPr lvl="1"/>
            <a:r>
              <a:rPr lang="en-US" dirty="0" err="1" smtClean="0"/>
              <a:t>Pancho</a:t>
            </a:r>
            <a:r>
              <a:rPr lang="en-US" dirty="0" smtClean="0"/>
              <a:t> Villa, Madero, </a:t>
            </a:r>
            <a:r>
              <a:rPr lang="en-US" dirty="0" err="1" smtClean="0"/>
              <a:t>Emiliano</a:t>
            </a:r>
            <a:r>
              <a:rPr lang="en-US" dirty="0" smtClean="0"/>
              <a:t> Zapata</a:t>
            </a:r>
          </a:p>
          <a:p>
            <a:pPr lvl="2"/>
            <a:r>
              <a:rPr lang="en-US" dirty="0" smtClean="0"/>
              <a:t>Leaders</a:t>
            </a:r>
          </a:p>
          <a:p>
            <a:pPr lvl="1"/>
            <a:r>
              <a:rPr lang="en-US" dirty="0" smtClean="0"/>
              <a:t>Diaz removed from power</a:t>
            </a:r>
          </a:p>
          <a:p>
            <a:pPr lvl="1"/>
            <a:r>
              <a:rPr lang="en-US" dirty="0" smtClean="0"/>
              <a:t>Madero assassinated in 1913 by a military coup</a:t>
            </a:r>
          </a:p>
        </p:txBody>
      </p:sp>
    </p:spTree>
    <p:extLst>
      <p:ext uri="{BB962C8B-B14F-4D97-AF65-F5344CB8AC3E}">
        <p14:creationId xmlns:p14="http://schemas.microsoft.com/office/powerpoint/2010/main" val="36050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Francisco Madero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04" y="1600200"/>
            <a:ext cx="2979592" cy="4525963"/>
          </a:xfrm>
        </p:spPr>
      </p:pic>
    </p:spTree>
    <p:extLst>
      <p:ext uri="{BB962C8B-B14F-4D97-AF65-F5344CB8AC3E}">
        <p14:creationId xmlns:p14="http://schemas.microsoft.com/office/powerpoint/2010/main" val="3195711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Pancho</a:t>
            </a:r>
            <a:r>
              <a:rPr lang="en-US" dirty="0" smtClean="0"/>
              <a:t> Villa &amp; Emiliano Zapata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76400"/>
            <a:ext cx="3221180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52600"/>
            <a:ext cx="3838575" cy="488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3192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Revolution:  The First Waves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Victoriano</a:t>
            </a:r>
            <a:r>
              <a:rPr lang="en-US" dirty="0" smtClean="0"/>
              <a:t> Huerta</a:t>
            </a:r>
          </a:p>
          <a:p>
            <a:pPr lvl="1"/>
            <a:r>
              <a:rPr lang="en-US" dirty="0" smtClean="0"/>
              <a:t>Imposes a Diaz-type dictatorship</a:t>
            </a:r>
          </a:p>
          <a:p>
            <a:pPr lvl="1"/>
            <a:r>
              <a:rPr lang="en-US" dirty="0" smtClean="0"/>
              <a:t>Supported by landowners, the army, and foreign companies</a:t>
            </a:r>
          </a:p>
          <a:p>
            <a:r>
              <a:rPr lang="en-US" dirty="0" smtClean="0"/>
              <a:t>Villa &amp; Zapata rise against Huerta </a:t>
            </a:r>
          </a:p>
          <a:p>
            <a:pPr lvl="1"/>
            <a:r>
              <a:rPr lang="en-US" dirty="0" smtClean="0"/>
              <a:t>Huerta forced from power in 1914</a:t>
            </a:r>
          </a:p>
          <a:p>
            <a:r>
              <a:rPr lang="en-US" dirty="0" smtClean="0"/>
              <a:t>Villa and Zapata fight over leadership and how to run the new regime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76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Revolution:  The First Waves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General Alvaro Obregon</a:t>
            </a:r>
          </a:p>
          <a:p>
            <a:pPr lvl="1"/>
            <a:r>
              <a:rPr lang="en-US" dirty="0" smtClean="0"/>
              <a:t>Becomes first elected President of Mexico when civil war ends in 1920</a:t>
            </a:r>
          </a:p>
          <a:p>
            <a:r>
              <a:rPr lang="en-US" dirty="0" smtClean="0"/>
              <a:t>Mexican Constitution of 1917</a:t>
            </a:r>
          </a:p>
          <a:p>
            <a:pPr lvl="1"/>
            <a:r>
              <a:rPr lang="en-US" dirty="0" smtClean="0"/>
              <a:t>Promises land reform</a:t>
            </a:r>
          </a:p>
          <a:p>
            <a:pPr lvl="1"/>
            <a:r>
              <a:rPr lang="en-US" dirty="0" smtClean="0"/>
              <a:t>Limited foreign ownership of resources</a:t>
            </a:r>
          </a:p>
          <a:p>
            <a:pPr lvl="1"/>
            <a:r>
              <a:rPr lang="en-US" dirty="0" smtClean="0"/>
              <a:t>Gives workers rights</a:t>
            </a:r>
          </a:p>
          <a:p>
            <a:pPr lvl="1"/>
            <a:r>
              <a:rPr lang="en-US" dirty="0" smtClean="0"/>
              <a:t>Restricts church power</a:t>
            </a:r>
          </a:p>
          <a:p>
            <a:pPr lvl="1"/>
            <a:r>
              <a:rPr lang="en-US" dirty="0" smtClean="0"/>
              <a:t>Educational reforms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20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Roaring Twenties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I.  Bouncing Back</a:t>
            </a:r>
          </a:p>
          <a:p>
            <a:r>
              <a:rPr lang="en-US" dirty="0" smtClean="0"/>
              <a:t>Massive war deaths</a:t>
            </a:r>
          </a:p>
          <a:p>
            <a:pPr lvl="1"/>
            <a:r>
              <a:rPr lang="en-US" dirty="0" smtClean="0"/>
              <a:t>Over 10 million Europeans died</a:t>
            </a:r>
          </a:p>
          <a:p>
            <a:pPr lvl="1"/>
            <a:r>
              <a:rPr lang="en-US" dirty="0" smtClean="0"/>
              <a:t>Many wounded</a:t>
            </a:r>
          </a:p>
          <a:p>
            <a:r>
              <a:rPr lang="en-US" dirty="0" smtClean="0"/>
              <a:t>Property damage</a:t>
            </a:r>
          </a:p>
          <a:p>
            <a:r>
              <a:rPr lang="en-US" dirty="0" smtClean="0"/>
              <a:t>Economic downfall</a:t>
            </a:r>
          </a:p>
          <a:p>
            <a:pPr lvl="1"/>
            <a:r>
              <a:rPr lang="en-US" dirty="0" smtClean="0"/>
              <a:t>Postwar inflation</a:t>
            </a:r>
          </a:p>
          <a:p>
            <a:pPr lvl="1"/>
            <a:r>
              <a:rPr lang="en-US" dirty="0" smtClean="0"/>
              <a:t>Wipeout of savings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85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Revolution:  The First Waves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President </a:t>
            </a:r>
            <a:r>
              <a:rPr lang="en-US" dirty="0" err="1" smtClean="0"/>
              <a:t>Lazaro</a:t>
            </a:r>
            <a:r>
              <a:rPr lang="en-US" dirty="0" smtClean="0"/>
              <a:t> Cardenas (1934-1940)</a:t>
            </a:r>
          </a:p>
          <a:p>
            <a:pPr lvl="1"/>
            <a:r>
              <a:rPr lang="en-US" dirty="0" smtClean="0"/>
              <a:t>Land redistribution</a:t>
            </a:r>
          </a:p>
          <a:p>
            <a:pPr lvl="1"/>
            <a:r>
              <a:rPr lang="en-US" dirty="0" smtClean="0"/>
              <a:t>40 million acres given as </a:t>
            </a:r>
            <a:r>
              <a:rPr lang="en-US" dirty="0" err="1" smtClean="0"/>
              <a:t>ejidos</a:t>
            </a:r>
            <a:r>
              <a:rPr lang="en-US" dirty="0" smtClean="0"/>
              <a:t> (communal holdings)</a:t>
            </a:r>
          </a:p>
          <a:p>
            <a:pPr lvl="1"/>
            <a:r>
              <a:rPr lang="en-US" dirty="0" smtClean="0"/>
              <a:t>Expands 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72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Revolution:  The First Waves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686800" cy="5334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II. Culture and Politics in </a:t>
            </a:r>
            <a:r>
              <a:rPr lang="en-US" dirty="0" err="1" smtClean="0"/>
              <a:t>Postrevolutionary</a:t>
            </a:r>
            <a:r>
              <a:rPr lang="en-US" dirty="0" smtClean="0"/>
              <a:t> Mexico</a:t>
            </a:r>
          </a:p>
          <a:p>
            <a:r>
              <a:rPr lang="en-US" dirty="0" smtClean="0"/>
              <a:t>Nationalism and </a:t>
            </a:r>
            <a:r>
              <a:rPr lang="en-US" dirty="0" err="1" smtClean="0"/>
              <a:t>Indigenism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Indianization</a:t>
            </a:r>
            <a:r>
              <a:rPr lang="en-US" dirty="0" smtClean="0"/>
              <a:t> of art</a:t>
            </a:r>
          </a:p>
          <a:p>
            <a:pPr lvl="1"/>
            <a:r>
              <a:rPr lang="en-US" dirty="0" smtClean="0"/>
              <a:t>Diego Rivera</a:t>
            </a:r>
          </a:p>
          <a:p>
            <a:pPr lvl="1"/>
            <a:r>
              <a:rPr lang="en-US" dirty="0" smtClean="0"/>
              <a:t>Jose Clemente Orozco</a:t>
            </a:r>
          </a:p>
          <a:p>
            <a:r>
              <a:rPr lang="en-US" dirty="0" smtClean="0"/>
              <a:t>Opposition of revolutionary gains</a:t>
            </a:r>
          </a:p>
          <a:p>
            <a:pPr lvl="1"/>
            <a:r>
              <a:rPr lang="en-US" dirty="0" smtClean="0"/>
              <a:t>Marxist socialism by intellectuals</a:t>
            </a:r>
          </a:p>
          <a:p>
            <a:pPr lvl="1"/>
            <a:r>
              <a:rPr lang="en-US" dirty="0" smtClean="0"/>
              <a:t>Secularization opposed by Catholic Church</a:t>
            </a:r>
          </a:p>
          <a:p>
            <a:pPr lvl="1"/>
            <a:r>
              <a:rPr lang="en-US" dirty="0" err="1" smtClean="0"/>
              <a:t>Cristeros</a:t>
            </a:r>
            <a:endParaRPr lang="en-US" dirty="0" smtClean="0"/>
          </a:p>
          <a:p>
            <a:pPr lvl="2"/>
            <a:r>
              <a:rPr lang="en-US" dirty="0" smtClean="0"/>
              <a:t>Peasant movement backed by the church and conservatives</a:t>
            </a:r>
          </a:p>
        </p:txBody>
      </p:sp>
    </p:spTree>
    <p:extLst>
      <p:ext uri="{BB962C8B-B14F-4D97-AF65-F5344CB8AC3E}">
        <p14:creationId xmlns:p14="http://schemas.microsoft.com/office/powerpoint/2010/main" val="5536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Revolution:  The First Waves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United States intervenes during the revolution</a:t>
            </a:r>
          </a:p>
          <a:p>
            <a:pPr lvl="1"/>
            <a:r>
              <a:rPr lang="en-US" dirty="0" smtClean="0"/>
              <a:t>Desire to maintain order</a:t>
            </a:r>
          </a:p>
          <a:p>
            <a:pPr lvl="1"/>
            <a:r>
              <a:rPr lang="en-US" dirty="0" smtClean="0"/>
              <a:t>Fear of German influence</a:t>
            </a:r>
          </a:p>
          <a:p>
            <a:pPr lvl="1"/>
            <a:r>
              <a:rPr lang="en-US" dirty="0" smtClean="0"/>
              <a:t>Economic interests</a:t>
            </a:r>
          </a:p>
          <a:p>
            <a:r>
              <a:rPr lang="en-US" dirty="0" smtClean="0"/>
              <a:t>PRI (Party of Institutionalized Revolution) arises in the 1920’s</a:t>
            </a:r>
          </a:p>
          <a:p>
            <a:pPr lvl="1"/>
            <a:r>
              <a:rPr lang="en-US" dirty="0" smtClean="0"/>
              <a:t>Controlled politics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82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Revolution:  The First Waves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III.  Revolution in Russia:  Liberalism to Communism</a:t>
            </a:r>
          </a:p>
          <a:p>
            <a:r>
              <a:rPr lang="en-US" dirty="0" smtClean="0"/>
              <a:t>Revolution breaks out in St. Petersburg in 1917</a:t>
            </a:r>
          </a:p>
          <a:p>
            <a:pPr lvl="1"/>
            <a:r>
              <a:rPr lang="en-US" dirty="0" smtClean="0"/>
              <a:t>Food riots</a:t>
            </a:r>
          </a:p>
          <a:p>
            <a:pPr lvl="1"/>
            <a:r>
              <a:rPr lang="en-US" dirty="0" smtClean="0"/>
              <a:t>Strikes</a:t>
            </a:r>
          </a:p>
          <a:p>
            <a:pPr lvl="1"/>
            <a:r>
              <a:rPr lang="en-US" dirty="0" smtClean="0"/>
              <a:t>Wanted a new political regime</a:t>
            </a:r>
          </a:p>
          <a:p>
            <a:r>
              <a:rPr lang="en-US" dirty="0" smtClean="0"/>
              <a:t>The soviet (a council of workers) take over the city</a:t>
            </a:r>
          </a:p>
          <a:p>
            <a:pPr lvl="1"/>
            <a:r>
              <a:rPr lang="en-US" dirty="0" smtClean="0"/>
              <a:t>Tsar abdicates the throne (resigned as king)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79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Revolution:  The First Waves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Alexander Kerensky</a:t>
            </a:r>
          </a:p>
          <a:p>
            <a:pPr lvl="1"/>
            <a:r>
              <a:rPr lang="en-US" dirty="0" smtClean="0"/>
              <a:t>Liberal Russian Revolutionary leader</a:t>
            </a:r>
          </a:p>
          <a:p>
            <a:r>
              <a:rPr lang="en-US" dirty="0" smtClean="0"/>
              <a:t>November 1917</a:t>
            </a:r>
          </a:p>
          <a:p>
            <a:pPr lvl="1"/>
            <a:r>
              <a:rPr lang="en-US" dirty="0" smtClean="0"/>
              <a:t>Bolsheviks (Communists) take over</a:t>
            </a:r>
          </a:p>
          <a:p>
            <a:pPr lvl="1"/>
            <a:r>
              <a:rPr lang="en-US" dirty="0" smtClean="0"/>
              <a:t>Led by Vladimir Lenin</a:t>
            </a:r>
          </a:p>
          <a:p>
            <a:pPr lvl="2"/>
            <a:r>
              <a:rPr lang="en-US" dirty="0" smtClean="0"/>
              <a:t>Closes Parliament</a:t>
            </a:r>
          </a:p>
          <a:p>
            <a:pPr lvl="2"/>
            <a:r>
              <a:rPr lang="en-US" dirty="0" smtClean="0"/>
              <a:t>Forms a Congress of Soviets</a:t>
            </a:r>
          </a:p>
          <a:p>
            <a:pPr lvl="3"/>
            <a:r>
              <a:rPr lang="en-US" dirty="0" smtClean="0"/>
              <a:t>Stayed in control until 1989</a:t>
            </a:r>
          </a:p>
          <a:p>
            <a:r>
              <a:rPr lang="en-US" dirty="0" smtClean="0"/>
              <a:t>1918-1921</a:t>
            </a:r>
          </a:p>
          <a:p>
            <a:pPr lvl="1"/>
            <a:r>
              <a:rPr lang="en-US" dirty="0" smtClean="0"/>
              <a:t>The Western World reacts to Russia’s civil war</a:t>
            </a:r>
          </a:p>
          <a:p>
            <a:pPr lvl="1"/>
            <a:r>
              <a:rPr lang="en-US" dirty="0" smtClean="0"/>
              <a:t>Anti-Communism</a:t>
            </a:r>
          </a:p>
        </p:txBody>
      </p:sp>
    </p:spTree>
    <p:extLst>
      <p:ext uri="{BB962C8B-B14F-4D97-AF65-F5344CB8AC3E}">
        <p14:creationId xmlns:p14="http://schemas.microsoft.com/office/powerpoint/2010/main" val="390174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Vladimir Lenin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062" y="1815306"/>
            <a:ext cx="2809875" cy="4095750"/>
          </a:xfrm>
        </p:spPr>
      </p:pic>
    </p:spTree>
    <p:extLst>
      <p:ext uri="{BB962C8B-B14F-4D97-AF65-F5344CB8AC3E}">
        <p14:creationId xmlns:p14="http://schemas.microsoft.com/office/powerpoint/2010/main" val="37193181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Revolution:  The First Waves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8610600" cy="5562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IV.  Stabilization of Russia’s Communist Regime</a:t>
            </a:r>
          </a:p>
          <a:p>
            <a:r>
              <a:rPr lang="en-US" dirty="0" smtClean="0"/>
              <a:t>Red Army (Russian Army)</a:t>
            </a:r>
          </a:p>
          <a:p>
            <a:pPr lvl="1"/>
            <a:r>
              <a:rPr lang="en-US" dirty="0" smtClean="0"/>
              <a:t>Led by Leon Trotsky</a:t>
            </a:r>
          </a:p>
          <a:p>
            <a:pPr lvl="1"/>
            <a:r>
              <a:rPr lang="en-US" dirty="0" smtClean="0"/>
              <a:t>Used able generals and loyal masses</a:t>
            </a:r>
          </a:p>
          <a:p>
            <a:r>
              <a:rPr lang="en-US" dirty="0" smtClean="0"/>
              <a:t>Lenin’s New Economic Policy</a:t>
            </a:r>
          </a:p>
          <a:p>
            <a:pPr lvl="1"/>
            <a:r>
              <a:rPr lang="en-US" dirty="0" smtClean="0"/>
              <a:t>1921</a:t>
            </a:r>
          </a:p>
          <a:p>
            <a:pPr lvl="1"/>
            <a:r>
              <a:rPr lang="en-US" dirty="0" smtClean="0"/>
              <a:t>State set basic economic policies</a:t>
            </a:r>
          </a:p>
          <a:p>
            <a:r>
              <a:rPr lang="en-US" dirty="0" smtClean="0"/>
              <a:t>Union of Soviet Socialist Republics (USSR) formed in 1923</a:t>
            </a:r>
          </a:p>
          <a:p>
            <a:pPr lvl="1"/>
            <a:r>
              <a:rPr lang="en-US" dirty="0" smtClean="0"/>
              <a:t>Bolshevik revolution a success</a:t>
            </a:r>
          </a:p>
          <a:p>
            <a:pPr lvl="1"/>
            <a:r>
              <a:rPr lang="en-US" dirty="0" smtClean="0"/>
              <a:t>Moscow becomes the new capital</a:t>
            </a:r>
          </a:p>
          <a:p>
            <a:pPr lvl="1"/>
            <a:r>
              <a:rPr lang="en-US" dirty="0" smtClean="0"/>
              <a:t>New constitution</a:t>
            </a:r>
          </a:p>
        </p:txBody>
      </p:sp>
    </p:spTree>
    <p:extLst>
      <p:ext uri="{BB962C8B-B14F-4D97-AF65-F5344CB8AC3E}">
        <p14:creationId xmlns:p14="http://schemas.microsoft.com/office/powerpoint/2010/main" val="90639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Leon Trotsky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483" y="1600200"/>
            <a:ext cx="3591034" cy="4525963"/>
          </a:xfrm>
        </p:spPr>
      </p:pic>
    </p:spTree>
    <p:extLst>
      <p:ext uri="{BB962C8B-B14F-4D97-AF65-F5344CB8AC3E}">
        <p14:creationId xmlns:p14="http://schemas.microsoft.com/office/powerpoint/2010/main" val="19982311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Revolution:  The First Waves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Supreme Soviet</a:t>
            </a:r>
          </a:p>
          <a:p>
            <a:pPr lvl="1"/>
            <a:r>
              <a:rPr lang="en-US" dirty="0" smtClean="0"/>
              <a:t>Parliament</a:t>
            </a:r>
          </a:p>
          <a:p>
            <a:pPr lvl="1"/>
            <a:r>
              <a:rPr lang="en-US" dirty="0" smtClean="0"/>
              <a:t>Elections held</a:t>
            </a:r>
          </a:p>
          <a:p>
            <a:pPr lvl="2"/>
            <a:r>
              <a:rPr lang="en-US" dirty="0" smtClean="0"/>
              <a:t>Competition in elections prohibited</a:t>
            </a:r>
          </a:p>
          <a:p>
            <a:pPr lvl="1"/>
            <a:r>
              <a:rPr lang="en-US" dirty="0" smtClean="0"/>
              <a:t>Communists have a monopoly over power</a:t>
            </a:r>
          </a:p>
          <a:p>
            <a:r>
              <a:rPr lang="en-US" dirty="0" smtClean="0"/>
              <a:t>Communists reestablish an authoritarian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28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Revolution:  The First Waves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V.  Soviet Experimentation</a:t>
            </a:r>
          </a:p>
          <a:p>
            <a:r>
              <a:rPr lang="en-US" dirty="0" smtClean="0"/>
              <a:t>Gains for workers &amp; women</a:t>
            </a:r>
          </a:p>
          <a:p>
            <a:r>
              <a:rPr lang="en-US" dirty="0" smtClean="0"/>
              <a:t>Education expands</a:t>
            </a:r>
          </a:p>
          <a:p>
            <a:pPr lvl="1"/>
            <a:r>
              <a:rPr lang="en-US" dirty="0" smtClean="0"/>
              <a:t>Focus on Communism and science</a:t>
            </a:r>
          </a:p>
          <a:p>
            <a:r>
              <a:rPr lang="en-US" dirty="0" smtClean="0"/>
              <a:t>Lenin dies in 1924</a:t>
            </a:r>
          </a:p>
          <a:p>
            <a:pPr lvl="1"/>
            <a:r>
              <a:rPr lang="en-US" dirty="0" smtClean="0"/>
              <a:t>St. Petersburg renamed Leningrad</a:t>
            </a:r>
          </a:p>
          <a:p>
            <a:pPr lvl="1"/>
            <a:r>
              <a:rPr lang="en-US" dirty="0" smtClean="0"/>
              <a:t>Succeeded by Joseph Stalin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669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Roaring Twenties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Germany </a:t>
            </a:r>
          </a:p>
          <a:p>
            <a:pPr lvl="1"/>
            <a:r>
              <a:rPr lang="en-US" dirty="0"/>
              <a:t>Becomes a democratic </a:t>
            </a:r>
            <a:r>
              <a:rPr lang="en-US" dirty="0" smtClean="0"/>
              <a:t>republic (Weimer Republic)</a:t>
            </a:r>
            <a:endParaRPr lang="en-US" dirty="0"/>
          </a:p>
          <a:p>
            <a:pPr lvl="2"/>
            <a:r>
              <a:rPr lang="en-US" dirty="0"/>
              <a:t>Hapsburg &amp; German Empire end</a:t>
            </a:r>
          </a:p>
          <a:p>
            <a:pPr lvl="1"/>
            <a:r>
              <a:rPr lang="en-US" dirty="0"/>
              <a:t>Still paying </a:t>
            </a:r>
            <a:r>
              <a:rPr lang="en-US" dirty="0" smtClean="0"/>
              <a:t>war reparations (cost of </a:t>
            </a:r>
            <a:r>
              <a:rPr lang="en-US" dirty="0" smtClean="0"/>
              <a:t>WWI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Kellogg-Briand Pact</a:t>
            </a:r>
          </a:p>
          <a:p>
            <a:pPr lvl="2"/>
            <a:r>
              <a:rPr lang="en-US" dirty="0"/>
              <a:t>Countries agree to never to war again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25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Joseph Stalin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5051635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Revolution:  The First Waves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Stalin sets up Collectivization</a:t>
            </a:r>
          </a:p>
          <a:p>
            <a:pPr lvl="1"/>
            <a:r>
              <a:rPr lang="en-US" dirty="0" smtClean="0"/>
              <a:t>Attacks peasant landownership</a:t>
            </a:r>
          </a:p>
          <a:p>
            <a:pPr lvl="1"/>
            <a:r>
              <a:rPr lang="en-US" dirty="0" smtClean="0"/>
              <a:t>State controls farmland</a:t>
            </a:r>
          </a:p>
          <a:p>
            <a:pPr lvl="2"/>
            <a:r>
              <a:rPr lang="en-US" dirty="0" smtClean="0"/>
              <a:t>Not as efficient</a:t>
            </a:r>
          </a:p>
          <a:p>
            <a:r>
              <a:rPr lang="en-US" dirty="0" err="1" smtClean="0"/>
              <a:t>Comintern</a:t>
            </a:r>
            <a:r>
              <a:rPr lang="en-US" dirty="0" smtClean="0"/>
              <a:t> established to promote </a:t>
            </a:r>
            <a:r>
              <a:rPr lang="en-US" smtClean="0"/>
              <a:t>Communism outside of Europe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37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Revolution:  The First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VI.  Toward Revolution in China</a:t>
            </a:r>
          </a:p>
          <a:p>
            <a:r>
              <a:rPr lang="en-US" dirty="0" smtClean="0"/>
              <a:t>The last Qing emperor abdicates in 1912</a:t>
            </a:r>
          </a:p>
          <a:p>
            <a:r>
              <a:rPr lang="en-US" dirty="0" smtClean="0"/>
              <a:t>Yuan </a:t>
            </a:r>
            <a:r>
              <a:rPr lang="en-US" dirty="0" err="1" smtClean="0"/>
              <a:t>Shikai</a:t>
            </a:r>
            <a:endParaRPr lang="en-US" dirty="0" smtClean="0"/>
          </a:p>
          <a:p>
            <a:pPr lvl="1"/>
            <a:r>
              <a:rPr lang="en-US" dirty="0" smtClean="0"/>
              <a:t>Military commander who hoped to seize the vacated throne &amp; establish a new dynasty</a:t>
            </a:r>
          </a:p>
          <a:p>
            <a:r>
              <a:rPr lang="en-US" dirty="0" smtClean="0"/>
              <a:t>Japan invades</a:t>
            </a:r>
          </a:p>
          <a:p>
            <a:pPr lvl="1"/>
            <a:r>
              <a:rPr lang="en-US" dirty="0" smtClean="0"/>
              <a:t>Major factor in China until 1945</a:t>
            </a:r>
          </a:p>
          <a:p>
            <a:pPr lvl="1"/>
            <a:r>
              <a:rPr lang="en-US" dirty="0" smtClean="0"/>
              <a:t>Western powers compete to profit from China’s divisions and weaknesses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50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Revolution: The First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Internal divisions and foreign influences paved the way for the victory of the Chinese Communist Party</a:t>
            </a:r>
          </a:p>
          <a:p>
            <a:pPr lvl="1"/>
            <a:r>
              <a:rPr lang="en-US" dirty="0"/>
              <a:t>Led by Mao Zedong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2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Mao Zedong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12" y="1915319"/>
            <a:ext cx="2924175" cy="3895725"/>
          </a:xfrm>
        </p:spPr>
      </p:pic>
    </p:spTree>
    <p:extLst>
      <p:ext uri="{BB962C8B-B14F-4D97-AF65-F5344CB8AC3E}">
        <p14:creationId xmlns:p14="http://schemas.microsoft.com/office/powerpoint/2010/main" val="14399953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Revolution: The First Waves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VIII.  China’s May Fourth Movement and the Rise of the Marxist Alternative</a:t>
            </a:r>
          </a:p>
          <a:p>
            <a:r>
              <a:rPr lang="en-US" dirty="0" smtClean="0"/>
              <a:t>Sun </a:t>
            </a:r>
            <a:r>
              <a:rPr lang="en-US" dirty="0" err="1" smtClean="0"/>
              <a:t>Yat-sen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Heads the Revolutionary Alliance</a:t>
            </a:r>
          </a:p>
          <a:p>
            <a:pPr lvl="2"/>
            <a:r>
              <a:rPr lang="en-US" dirty="0" smtClean="0"/>
              <a:t>Leads revolt</a:t>
            </a:r>
          </a:p>
          <a:p>
            <a:pPr lvl="1"/>
            <a:r>
              <a:rPr lang="en-US" dirty="0" smtClean="0"/>
              <a:t>Elected President in 1911</a:t>
            </a:r>
          </a:p>
          <a:p>
            <a:pPr lvl="1"/>
            <a:r>
              <a:rPr lang="en-US" dirty="0" smtClean="0"/>
              <a:t>Establishes a western-like Parliament</a:t>
            </a:r>
          </a:p>
          <a:p>
            <a:pPr lvl="1"/>
            <a:r>
              <a:rPr lang="en-US" dirty="0" smtClean="0"/>
              <a:t>Resigns in 1912</a:t>
            </a:r>
          </a:p>
          <a:p>
            <a:pPr lvl="1"/>
            <a:r>
              <a:rPr lang="en-US" dirty="0" smtClean="0"/>
              <a:t>Yuan </a:t>
            </a:r>
            <a:r>
              <a:rPr lang="en-US" dirty="0" err="1" smtClean="0"/>
              <a:t>Shikai</a:t>
            </a:r>
            <a:r>
              <a:rPr lang="en-US" dirty="0" smtClean="0"/>
              <a:t> becomes president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0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Revolution: The First Waves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5105400"/>
          </a:xfrm>
        </p:spPr>
        <p:txBody>
          <a:bodyPr/>
          <a:lstStyle/>
          <a:p>
            <a:r>
              <a:rPr lang="en-US" dirty="0" smtClean="0"/>
              <a:t>Yuan </a:t>
            </a:r>
            <a:r>
              <a:rPr lang="en-US" dirty="0" err="1" smtClean="0"/>
              <a:t>Shikai</a:t>
            </a:r>
            <a:endParaRPr lang="en-US" dirty="0" smtClean="0"/>
          </a:p>
          <a:p>
            <a:pPr lvl="1"/>
            <a:r>
              <a:rPr lang="en-US" dirty="0" smtClean="0"/>
              <a:t>Used military power to put down opposition</a:t>
            </a:r>
          </a:p>
          <a:p>
            <a:pPr lvl="1"/>
            <a:r>
              <a:rPr lang="en-US" dirty="0" smtClean="0"/>
              <a:t>Schemes to become next emperor foiled by:</a:t>
            </a:r>
          </a:p>
          <a:p>
            <a:pPr lvl="2"/>
            <a:r>
              <a:rPr lang="en-US" dirty="0" smtClean="0"/>
              <a:t>Rival warlords</a:t>
            </a:r>
          </a:p>
          <a:p>
            <a:pPr lvl="2"/>
            <a:r>
              <a:rPr lang="en-US" dirty="0" smtClean="0"/>
              <a:t>Republican nationalists</a:t>
            </a:r>
          </a:p>
          <a:p>
            <a:pPr lvl="2"/>
            <a:r>
              <a:rPr lang="en-US" dirty="0" smtClean="0"/>
              <a:t>Japan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4725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Yuan </a:t>
            </a:r>
            <a:r>
              <a:rPr lang="en-US" dirty="0" err="1" smtClean="0"/>
              <a:t>Shikai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2040731"/>
            <a:ext cx="5842000" cy="3644900"/>
          </a:xfrm>
        </p:spPr>
      </p:pic>
    </p:spTree>
    <p:extLst>
      <p:ext uri="{BB962C8B-B14F-4D97-AF65-F5344CB8AC3E}">
        <p14:creationId xmlns:p14="http://schemas.microsoft.com/office/powerpoint/2010/main" val="37614368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Revolution: The First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Japan</a:t>
            </a:r>
          </a:p>
          <a:p>
            <a:pPr lvl="1"/>
            <a:r>
              <a:rPr lang="en-US" dirty="0"/>
              <a:t>Twenty-One Demands</a:t>
            </a:r>
          </a:p>
          <a:p>
            <a:pPr lvl="2"/>
            <a:r>
              <a:rPr lang="en-US" dirty="0"/>
              <a:t>Would reduce China to a protectorate</a:t>
            </a:r>
          </a:p>
          <a:p>
            <a:pPr lvl="1"/>
            <a:r>
              <a:rPr lang="en-US" dirty="0"/>
              <a:t>Yuan </a:t>
            </a:r>
            <a:r>
              <a:rPr lang="en-US" dirty="0" smtClean="0"/>
              <a:t>refuses</a:t>
            </a:r>
          </a:p>
          <a:p>
            <a:pPr lvl="2"/>
            <a:r>
              <a:rPr lang="en-US" dirty="0" smtClean="0"/>
              <a:t>Forced to resign presidency in 1916</a:t>
            </a:r>
          </a:p>
          <a:p>
            <a:pPr lvl="1"/>
            <a:r>
              <a:rPr lang="en-US" dirty="0" smtClean="0"/>
              <a:t>Control of China confirmed by Treaty of Versailles</a:t>
            </a:r>
            <a:endParaRPr lang="en-US" dirty="0"/>
          </a:p>
          <a:p>
            <a:r>
              <a:rPr lang="en-US" dirty="0" smtClean="0"/>
              <a:t>May Fourth movement</a:t>
            </a:r>
          </a:p>
          <a:p>
            <a:pPr lvl="1"/>
            <a:r>
              <a:rPr lang="en-US" dirty="0" smtClean="0"/>
              <a:t>Aimed at forming China into a liberal democracy</a:t>
            </a:r>
          </a:p>
          <a:p>
            <a:pPr lvl="2"/>
            <a:r>
              <a:rPr lang="en-US" dirty="0" smtClean="0"/>
              <a:t>Western Reform</a:t>
            </a:r>
            <a:endParaRPr lang="en-US" dirty="0"/>
          </a:p>
          <a:p>
            <a:pPr lvl="1"/>
            <a:r>
              <a:rPr lang="en-US" dirty="0" smtClean="0"/>
              <a:t>Mass demonstrations protesting against Japan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43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Revolution:  The First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5257800"/>
          </a:xfrm>
        </p:spPr>
        <p:txBody>
          <a:bodyPr/>
          <a:lstStyle/>
          <a:p>
            <a:r>
              <a:rPr lang="en-US" dirty="0" smtClean="0"/>
              <a:t>The Bolshevik victory and programs launched to rebuild Russia prompt Chinese intellectuals to consider the works of socialist thinkers</a:t>
            </a:r>
          </a:p>
          <a:p>
            <a:pPr lvl="1"/>
            <a:r>
              <a:rPr lang="en-US" dirty="0" smtClean="0"/>
              <a:t>Marx, Lenin, Engels, Trotsky</a:t>
            </a:r>
          </a:p>
          <a:p>
            <a:r>
              <a:rPr lang="en-US" dirty="0" smtClean="0"/>
              <a:t>Li </a:t>
            </a:r>
            <a:r>
              <a:rPr lang="en-US" dirty="0" err="1" smtClean="0"/>
              <a:t>Dazhao</a:t>
            </a:r>
            <a:endParaRPr lang="en-US" dirty="0" smtClean="0"/>
          </a:p>
          <a:p>
            <a:pPr lvl="1"/>
            <a:r>
              <a:rPr lang="en-US" dirty="0" smtClean="0"/>
              <a:t>Marxism adapted to fit China</a:t>
            </a:r>
          </a:p>
          <a:p>
            <a:pPr lvl="1"/>
            <a:r>
              <a:rPr lang="en-US" dirty="0" smtClean="0"/>
              <a:t>Saw peasant, rather than urban workers, as the vanguard of revolutionary change</a:t>
            </a:r>
          </a:p>
          <a:p>
            <a:pPr lvl="1"/>
            <a:r>
              <a:rPr lang="en-US" dirty="0" smtClean="0"/>
              <a:t>Influences Mao Zedong</a:t>
            </a:r>
          </a:p>
        </p:txBody>
      </p:sp>
    </p:spTree>
    <p:extLst>
      <p:ext uri="{BB962C8B-B14F-4D97-AF65-F5344CB8AC3E}">
        <p14:creationId xmlns:p14="http://schemas.microsoft.com/office/powerpoint/2010/main" val="40321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09600"/>
            <a:ext cx="7457017" cy="5592763"/>
          </a:xfrm>
        </p:spPr>
      </p:pic>
    </p:spTree>
    <p:extLst>
      <p:ext uri="{BB962C8B-B14F-4D97-AF65-F5344CB8AC3E}">
        <p14:creationId xmlns:p14="http://schemas.microsoft.com/office/powerpoint/2010/main" val="23871668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 </a:t>
            </a:r>
            <a:r>
              <a:rPr lang="en-US" dirty="0" err="1" smtClean="0"/>
              <a:t>Dazhoa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0" y="1720056"/>
            <a:ext cx="3162300" cy="4286250"/>
          </a:xfrm>
        </p:spPr>
      </p:pic>
    </p:spTree>
    <p:extLst>
      <p:ext uri="{BB962C8B-B14F-4D97-AF65-F5344CB8AC3E}">
        <p14:creationId xmlns:p14="http://schemas.microsoft.com/office/powerpoint/2010/main" val="39307736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Revolution: The First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Mao Zedong</a:t>
            </a:r>
          </a:p>
          <a:p>
            <a:pPr lvl="1"/>
            <a:r>
              <a:rPr lang="en-US" dirty="0" smtClean="0"/>
              <a:t>Leads the Communist Party of China in 1921</a:t>
            </a:r>
          </a:p>
          <a:p>
            <a:pPr lvl="1"/>
            <a:r>
              <a:rPr lang="en-US" dirty="0" smtClean="0"/>
              <a:t>Attacks imperialist powers</a:t>
            </a:r>
          </a:p>
          <a:p>
            <a:pPr lvl="1"/>
            <a:r>
              <a:rPr lang="en-US" dirty="0" smtClean="0"/>
              <a:t>Wanted a government committed to social reform and social welfare</a:t>
            </a:r>
          </a:p>
          <a:p>
            <a:pPr lvl="2"/>
            <a:r>
              <a:rPr lang="en-US" dirty="0" smtClean="0"/>
              <a:t>Similar </a:t>
            </a:r>
            <a:r>
              <a:rPr lang="en-US" smtClean="0"/>
              <a:t>to Confucianism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17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Revolution:  The First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458200" cy="5410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IX.  The Seizure of Power By China’s </a:t>
            </a:r>
            <a:r>
              <a:rPr lang="en-US" dirty="0" err="1" smtClean="0"/>
              <a:t>Guomindang</a:t>
            </a:r>
            <a:endParaRPr lang="en-US" dirty="0" smtClean="0"/>
          </a:p>
          <a:p>
            <a:r>
              <a:rPr lang="en-US" dirty="0" err="1" smtClean="0"/>
              <a:t>Guomindang</a:t>
            </a:r>
            <a:r>
              <a:rPr lang="en-US" dirty="0" smtClean="0"/>
              <a:t> – Nationalist Party</a:t>
            </a:r>
          </a:p>
          <a:p>
            <a:pPr lvl="1"/>
            <a:r>
              <a:rPr lang="en-US" dirty="0" smtClean="0"/>
              <a:t>Put together by Sun </a:t>
            </a:r>
            <a:r>
              <a:rPr lang="en-US" dirty="0" err="1" smtClean="0"/>
              <a:t>Yat-sen</a:t>
            </a:r>
            <a:r>
              <a:rPr lang="en-US" dirty="0" smtClean="0"/>
              <a:t> 1919</a:t>
            </a:r>
          </a:p>
          <a:p>
            <a:pPr lvl="1"/>
            <a:r>
              <a:rPr lang="en-US" dirty="0" smtClean="0"/>
              <a:t>Allies with Communists</a:t>
            </a:r>
          </a:p>
          <a:p>
            <a:pPr lvl="1"/>
            <a:r>
              <a:rPr lang="en-US" dirty="0" smtClean="0"/>
              <a:t>Supported by the Soviet Union</a:t>
            </a:r>
          </a:p>
          <a:p>
            <a:r>
              <a:rPr lang="en-US" dirty="0" err="1" smtClean="0"/>
              <a:t>Wampoa</a:t>
            </a:r>
            <a:r>
              <a:rPr lang="en-US" dirty="0" smtClean="0"/>
              <a:t> Military Academy</a:t>
            </a:r>
          </a:p>
          <a:p>
            <a:pPr lvl="1"/>
            <a:r>
              <a:rPr lang="en-US" dirty="0" smtClean="0"/>
              <a:t>Chiang Kai-shek – head of academy and Nationalist leader</a:t>
            </a:r>
          </a:p>
          <a:p>
            <a:r>
              <a:rPr lang="en-US" dirty="0" smtClean="0"/>
              <a:t>Political tensions distract Nationalist leaders from the economic downfall</a:t>
            </a:r>
          </a:p>
          <a:p>
            <a:pPr lvl="1"/>
            <a:r>
              <a:rPr lang="en-US" dirty="0" smtClean="0"/>
              <a:t>Famine and disease prevalent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73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Chiang Kai-shek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4431787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Revolution:  The First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X.  Mao and the Peasant Option</a:t>
            </a:r>
          </a:p>
          <a:p>
            <a:r>
              <a:rPr lang="en-US" dirty="0" err="1" smtClean="0"/>
              <a:t>Chaing</a:t>
            </a:r>
            <a:r>
              <a:rPr lang="en-US" dirty="0" smtClean="0"/>
              <a:t> Kai-shek </a:t>
            </a:r>
          </a:p>
          <a:p>
            <a:pPr lvl="1"/>
            <a:r>
              <a:rPr lang="en-US" dirty="0" smtClean="0"/>
              <a:t>Leader </a:t>
            </a:r>
            <a:r>
              <a:rPr lang="en-US" smtClean="0"/>
              <a:t>of Nationalists</a:t>
            </a:r>
          </a:p>
          <a:p>
            <a:pPr lvl="1"/>
            <a:r>
              <a:rPr lang="en-US" dirty="0" smtClean="0"/>
              <a:t>Seizes power after </a:t>
            </a:r>
            <a:r>
              <a:rPr lang="en-US" dirty="0" err="1" smtClean="0"/>
              <a:t>Yat-sen</a:t>
            </a:r>
            <a:r>
              <a:rPr lang="en-US" dirty="0" smtClean="0"/>
              <a:t> dies</a:t>
            </a:r>
          </a:p>
          <a:p>
            <a:pPr lvl="1"/>
            <a:r>
              <a:rPr lang="en-US" dirty="0" smtClean="0"/>
              <a:t>Attacks Communists</a:t>
            </a:r>
          </a:p>
          <a:p>
            <a:pPr lvl="1"/>
            <a:r>
              <a:rPr lang="en-US" dirty="0" smtClean="0"/>
              <a:t>Massacre in Shanghai 1927</a:t>
            </a:r>
          </a:p>
          <a:p>
            <a:pPr lvl="2"/>
            <a:r>
              <a:rPr lang="en-US" dirty="0" smtClean="0"/>
              <a:t>Workers killed</a:t>
            </a:r>
          </a:p>
          <a:p>
            <a:r>
              <a:rPr lang="en-US" dirty="0" smtClean="0"/>
              <a:t>Mao Zedong</a:t>
            </a:r>
          </a:p>
          <a:p>
            <a:pPr lvl="1"/>
            <a:r>
              <a:rPr lang="en-US" dirty="0" smtClean="0"/>
              <a:t>Long March of 1934</a:t>
            </a:r>
          </a:p>
          <a:p>
            <a:pPr lvl="1"/>
            <a:r>
              <a:rPr lang="en-US" dirty="0" smtClean="0"/>
              <a:t>Solidifies Mao’s leadership of the Communist Party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21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Roaring Twenties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Cubist movement</a:t>
            </a:r>
          </a:p>
          <a:p>
            <a:pPr lvl="1"/>
            <a:r>
              <a:rPr lang="en-US" dirty="0" smtClean="0"/>
              <a:t>Picasso</a:t>
            </a:r>
          </a:p>
          <a:p>
            <a:pPr lvl="1"/>
            <a:r>
              <a:rPr lang="en-US" dirty="0" smtClean="0"/>
              <a:t>Renders familiar objects geometrically</a:t>
            </a:r>
          </a:p>
          <a:p>
            <a:r>
              <a:rPr lang="en-US" dirty="0" smtClean="0"/>
              <a:t>Scientific advancement</a:t>
            </a:r>
          </a:p>
          <a:p>
            <a:pPr lvl="1"/>
            <a:r>
              <a:rPr lang="en-US" dirty="0" smtClean="0"/>
              <a:t>Einstein’s theories of relativity</a:t>
            </a:r>
          </a:p>
          <a:p>
            <a:pPr lvl="1"/>
            <a:r>
              <a:rPr lang="en-US" dirty="0" smtClean="0"/>
              <a:t>Genetics</a:t>
            </a:r>
          </a:p>
          <a:p>
            <a:pPr lvl="1"/>
            <a:r>
              <a:rPr lang="en-US" dirty="0" smtClean="0"/>
              <a:t>Atomic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6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Roaring Twenties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Mass consumerism</a:t>
            </a:r>
          </a:p>
          <a:p>
            <a:r>
              <a:rPr lang="en-US" dirty="0" smtClean="0"/>
              <a:t>Women gained freedoms</a:t>
            </a:r>
          </a:p>
          <a:p>
            <a:pPr lvl="1"/>
            <a:r>
              <a:rPr lang="en-US" dirty="0" smtClean="0"/>
              <a:t>Smoking</a:t>
            </a:r>
          </a:p>
          <a:p>
            <a:pPr lvl="1"/>
            <a:r>
              <a:rPr lang="en-US" dirty="0" smtClean="0"/>
              <a:t>Dancing in nightclubs</a:t>
            </a:r>
          </a:p>
          <a:p>
            <a:pPr lvl="1"/>
            <a:r>
              <a:rPr lang="en-US" dirty="0" smtClean="0"/>
              <a:t>Suffrage (the right to vote)</a:t>
            </a:r>
            <a:endParaRPr lang="en-US" dirty="0" smtClean="0"/>
          </a:p>
          <a:p>
            <a:r>
              <a:rPr lang="en-US" dirty="0" smtClean="0"/>
              <a:t>Key economic sectors</a:t>
            </a:r>
          </a:p>
          <a:p>
            <a:pPr lvl="1"/>
            <a:r>
              <a:rPr lang="en-US" dirty="0" smtClean="0"/>
              <a:t>Agriculture</a:t>
            </a:r>
          </a:p>
          <a:p>
            <a:pPr lvl="1"/>
            <a:r>
              <a:rPr lang="en-US" dirty="0" smtClean="0"/>
              <a:t>Coal mining</a:t>
            </a:r>
          </a:p>
          <a:p>
            <a:pPr lvl="2"/>
            <a:r>
              <a:rPr lang="en-US" dirty="0" smtClean="0"/>
              <a:t>Neither recovered prosperity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05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Flapper’s in the 20’s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638052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Roaring Twenties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Western Europe loses exports to the US and Japan</a:t>
            </a:r>
          </a:p>
          <a:p>
            <a:r>
              <a:rPr lang="en-US" dirty="0" smtClean="0"/>
              <a:t>Most European countries faced political extremism</a:t>
            </a:r>
          </a:p>
          <a:p>
            <a:pPr lvl="1"/>
            <a:r>
              <a:rPr lang="en-US" dirty="0" smtClean="0"/>
              <a:t>Communism</a:t>
            </a:r>
          </a:p>
          <a:p>
            <a:pPr lvl="1"/>
            <a:r>
              <a:rPr lang="en-US" dirty="0" smtClean="0"/>
              <a:t>Fascism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66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</TotalTime>
  <Words>1427</Words>
  <Application>Microsoft Office PowerPoint</Application>
  <PresentationFormat>On-screen Show (4:3)</PresentationFormat>
  <Paragraphs>312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Arial</vt:lpstr>
      <vt:lpstr>Calibri</vt:lpstr>
      <vt:lpstr>Office Theme</vt:lpstr>
      <vt:lpstr>iRespondQuestionMaster</vt:lpstr>
      <vt:lpstr>iRespondGraphMaster</vt:lpstr>
      <vt:lpstr>The World Between Wars: Revolutions, Depressions, &amp; Authoritarian Response </vt:lpstr>
      <vt:lpstr>The Roaring Twenties</vt:lpstr>
      <vt:lpstr>The Roaring Twenties</vt:lpstr>
      <vt:lpstr>The Roaring Twenties</vt:lpstr>
      <vt:lpstr>PowerPoint Presentation</vt:lpstr>
      <vt:lpstr>The Roaring Twenties</vt:lpstr>
      <vt:lpstr>The Roaring Twenties</vt:lpstr>
      <vt:lpstr>Flapper’s in the 20’s</vt:lpstr>
      <vt:lpstr>The Roaring Twenties</vt:lpstr>
      <vt:lpstr>The Roaring Twenties</vt:lpstr>
      <vt:lpstr>The Roaring Twenties</vt:lpstr>
      <vt:lpstr>Harlem Renaissance</vt:lpstr>
      <vt:lpstr>Hollywood 1920’s</vt:lpstr>
      <vt:lpstr>The Roaring Twenties</vt:lpstr>
      <vt:lpstr>PowerPoint Presentation</vt:lpstr>
      <vt:lpstr>The Roaring Twenties</vt:lpstr>
      <vt:lpstr>The Roaring Twenties</vt:lpstr>
      <vt:lpstr>Mussolini</vt:lpstr>
      <vt:lpstr>The Roaring Twenties</vt:lpstr>
      <vt:lpstr>The Roaring Twenties</vt:lpstr>
      <vt:lpstr>The Roaring Twenties</vt:lpstr>
      <vt:lpstr>Revolution:  The First Waves</vt:lpstr>
      <vt:lpstr>Revolution:  The First Waves</vt:lpstr>
      <vt:lpstr>Porfirio Diaz</vt:lpstr>
      <vt:lpstr>Revolution:  The First Waves</vt:lpstr>
      <vt:lpstr>Francisco Madero</vt:lpstr>
      <vt:lpstr>Pancho Villa &amp; Emiliano Zapata</vt:lpstr>
      <vt:lpstr>Revolution:  The First Waves</vt:lpstr>
      <vt:lpstr>Revolution:  The First Waves</vt:lpstr>
      <vt:lpstr>Revolution:  The First Waves</vt:lpstr>
      <vt:lpstr>Revolution:  The First Waves</vt:lpstr>
      <vt:lpstr>Revolution:  The First Waves</vt:lpstr>
      <vt:lpstr>Revolution:  The First Waves</vt:lpstr>
      <vt:lpstr>Revolution:  The First Waves</vt:lpstr>
      <vt:lpstr>Vladimir Lenin</vt:lpstr>
      <vt:lpstr>Revolution:  The First Waves</vt:lpstr>
      <vt:lpstr>Leon Trotsky</vt:lpstr>
      <vt:lpstr>Revolution:  The First Waves</vt:lpstr>
      <vt:lpstr>Revolution:  The First Waves</vt:lpstr>
      <vt:lpstr>Joseph Stalin</vt:lpstr>
      <vt:lpstr>Revolution:  The First Waves</vt:lpstr>
      <vt:lpstr>Revolution:  The First Waves</vt:lpstr>
      <vt:lpstr>Revolution: The First Waves</vt:lpstr>
      <vt:lpstr>Mao Zedong</vt:lpstr>
      <vt:lpstr>Revolution: The First Waves</vt:lpstr>
      <vt:lpstr>Revolution: The First Waves</vt:lpstr>
      <vt:lpstr>Yuan Shikai</vt:lpstr>
      <vt:lpstr>Revolution: The First Waves</vt:lpstr>
      <vt:lpstr>Revolution:  The First Waves</vt:lpstr>
      <vt:lpstr>Li Dazhoa</vt:lpstr>
      <vt:lpstr>Revolution: The First Waves</vt:lpstr>
      <vt:lpstr>Revolution:  The First Waves</vt:lpstr>
      <vt:lpstr>Chiang Kai-shek</vt:lpstr>
      <vt:lpstr>Revolution:  The First Waves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World Between Wars: Revolutions, Depressions, &amp; Authoritarian Response</dc:title>
  <dc:creator>Kimberly Forrester</dc:creator>
  <cp:lastModifiedBy>Kimberly Forrester</cp:lastModifiedBy>
  <cp:revision>33</cp:revision>
  <dcterms:created xsi:type="dcterms:W3CDTF">2012-03-09T13:11:08Z</dcterms:created>
  <dcterms:modified xsi:type="dcterms:W3CDTF">2019-05-30T16:17:46Z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eepGraph">
    <vt:bool>false</vt:bool>
  </property>
  <property fmtid="{D5CDD505-2E9C-101B-9397-08002B2CF9AE}" pid="3" name="AutoReflect">
    <vt:bool>false</vt:bool>
  </property>
  <property fmtid="{D5CDD505-2E9C-101B-9397-08002B2CF9AE}" pid="4" name="ShowTimer">
    <vt:bool>true</vt:bool>
  </property>
</Properties>
</file>