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58" r:id="rId5"/>
    <p:sldId id="272" r:id="rId6"/>
    <p:sldId id="273" r:id="rId7"/>
    <p:sldId id="274" r:id="rId8"/>
    <p:sldId id="259" r:id="rId9"/>
    <p:sldId id="276" r:id="rId10"/>
    <p:sldId id="268" r:id="rId11"/>
    <p:sldId id="260" r:id="rId12"/>
    <p:sldId id="270" r:id="rId13"/>
    <p:sldId id="261" r:id="rId14"/>
    <p:sldId id="277" r:id="rId15"/>
    <p:sldId id="262" r:id="rId16"/>
    <p:sldId id="263" r:id="rId17"/>
    <p:sldId id="264" r:id="rId18"/>
    <p:sldId id="275" r:id="rId19"/>
    <p:sldId id="265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40" d="100"/>
          <a:sy n="40" d="100"/>
        </p:scale>
        <p:origin x="5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1A07-1163-43D4-9ADB-C84DED79F17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4E61-7835-4278-B9AA-DC6189F8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8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66BD85-C392-4085-A247-318080FE45B5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434FD4-A75B-4474-84CD-055A9368C24D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0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4E9557-E861-4C91-AE6E-A27A4C619783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8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1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4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7CB35-690B-4C17-81FB-8F9C801B5CD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7BD6-01DA-439F-BF70-740AB93AD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8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history.navy.mil/photos/images/h63000/h63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4800"/>
            <a:ext cx="874164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war was fought on 3 main fronts – a front is where the battle line is formed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b="1" u="sng" dirty="0" smtClean="0"/>
              <a:t>1) The </a:t>
            </a:r>
            <a:r>
              <a:rPr lang="en-US" b="1" u="sng" dirty="0"/>
              <a:t>Eastern Front</a:t>
            </a:r>
            <a:r>
              <a:rPr lang="en-US" dirty="0"/>
              <a:t> – the Germans easily defeated the Russians</a:t>
            </a:r>
          </a:p>
          <a:p>
            <a:pPr lvl="0"/>
            <a:r>
              <a:rPr lang="en-US" dirty="0"/>
              <a:t>Russia continued to fight until 1918</a:t>
            </a:r>
          </a:p>
          <a:p>
            <a:pPr lvl="0"/>
            <a:r>
              <a:rPr lang="en-US" dirty="0"/>
              <a:t>In 1918, the Russians surrendered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)  </a:t>
            </a:r>
            <a:r>
              <a:rPr lang="en-US" b="1" u="sng" dirty="0"/>
              <a:t>The Western Front</a:t>
            </a:r>
            <a:endParaRPr lang="en-US" dirty="0"/>
          </a:p>
          <a:p>
            <a:pPr lvl="0"/>
            <a:r>
              <a:rPr lang="en-US" dirty="0"/>
              <a:t>The war bogged down to trench warfare (soldiers lived in trenches) – The war became a war of attrition – One side tries to outlast the other</a:t>
            </a:r>
          </a:p>
          <a:p>
            <a:pPr lvl="0"/>
            <a:r>
              <a:rPr lang="en-US" dirty="0"/>
              <a:t>By 1917, the Western Front was still a </a:t>
            </a:r>
            <a:r>
              <a:rPr lang="en-US" dirty="0" smtClean="0"/>
              <a:t>stalemate (neither side was winning)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0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Trench Warfare</a:t>
            </a:r>
            <a:endParaRPr lang="en-US" dirty="0"/>
          </a:p>
        </p:txBody>
      </p:sp>
      <p:pic>
        <p:nvPicPr>
          <p:cNvPr id="1026" name="Picture 2" descr="http://wigwags.files.wordpress.com/2008/09/warfare-tre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1"/>
            <a:ext cx="41529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plos.org/retort/files/2010/12/trench-warfar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400425"/>
            <a:ext cx="38576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omg-facts.com/2012/2/2/37a287a912834168803d49ea3d965ec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61970"/>
            <a:ext cx="2257425" cy="31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33" y="1363578"/>
            <a:ext cx="11652693" cy="5293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sz="3600" dirty="0" smtClean="0"/>
              <a:t>)  </a:t>
            </a:r>
            <a:r>
              <a:rPr lang="en-US" sz="3600" b="1" u="sng" dirty="0" smtClean="0"/>
              <a:t>The </a:t>
            </a:r>
            <a:r>
              <a:rPr lang="en-US" sz="3600" b="1" u="sng" dirty="0"/>
              <a:t>war at sea</a:t>
            </a:r>
            <a:endParaRPr lang="en-US" dirty="0"/>
          </a:p>
          <a:p>
            <a:pPr lvl="0"/>
            <a:r>
              <a:rPr lang="en-US" sz="3200" dirty="0"/>
              <a:t>Great sea battles between surface ships were relatively rare during the war</a:t>
            </a:r>
          </a:p>
          <a:p>
            <a:pPr lvl="1"/>
            <a:r>
              <a:rPr lang="en-US" sz="2800" dirty="0" smtClean="0"/>
              <a:t>Submarines and </a:t>
            </a:r>
            <a:r>
              <a:rPr lang="en-US" sz="2800" dirty="0"/>
              <a:t>mines were a cheap and effective way to threaten battleships</a:t>
            </a:r>
          </a:p>
          <a:p>
            <a:pPr lvl="0"/>
            <a:r>
              <a:rPr lang="en-US" sz="3200" dirty="0"/>
              <a:t>Both sides attempted to cut off trade</a:t>
            </a:r>
          </a:p>
          <a:p>
            <a:pPr lvl="0"/>
            <a:r>
              <a:rPr lang="en-US" sz="3200" dirty="0"/>
              <a:t>The Germans used U-boats (submarines) to cut off Allied trade - unrestricted Submarine warfare – Sink </a:t>
            </a:r>
            <a:r>
              <a:rPr lang="en-US" sz="3200" b="1" u="sng" dirty="0"/>
              <a:t>any ship</a:t>
            </a:r>
            <a:r>
              <a:rPr lang="en-US" sz="3200" dirty="0"/>
              <a:t> in British waters without warning</a:t>
            </a:r>
          </a:p>
          <a:p>
            <a:pPr lvl="0"/>
            <a:r>
              <a:rPr lang="en-US" sz="3200" dirty="0"/>
              <a:t>Convoys eventually proved to be the most effective defense against submarines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0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75484" cy="4735596"/>
          </a:xfrm>
        </p:spPr>
        <p:txBody>
          <a:bodyPr/>
          <a:lstStyle/>
          <a:p>
            <a:pPr lvl="0"/>
            <a:r>
              <a:rPr lang="en-US" sz="3200" dirty="0"/>
              <a:t>In 1915, The Lusitania a civilian passenger ship was torpedoed by a German U-boat</a:t>
            </a:r>
          </a:p>
          <a:p>
            <a:pPr lvl="0"/>
            <a:r>
              <a:rPr lang="en-US" sz="3200" dirty="0"/>
              <a:t>The U.S. threatened war – The Germans agreed to restrict their attacks to warships</a:t>
            </a:r>
          </a:p>
          <a:p>
            <a:endParaRPr lang="en-US" dirty="0"/>
          </a:p>
        </p:txBody>
      </p:sp>
      <p:pic>
        <p:nvPicPr>
          <p:cNvPr id="5" name="Picture 2" descr="A newspaper headlining the sinking of the Lusitan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41" y="1825625"/>
            <a:ext cx="6279280" cy="370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1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U.S. entered the war in April, 1917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  <a:p>
            <a:pPr marL="0" lvl="0" indent="0">
              <a:buNone/>
            </a:pPr>
            <a:r>
              <a:rPr lang="en-US" sz="3200" dirty="0"/>
              <a:t>Three main </a:t>
            </a:r>
            <a:r>
              <a:rPr lang="en-US" sz="3200" dirty="0" smtClean="0"/>
              <a:t>causes:</a:t>
            </a:r>
          </a:p>
          <a:p>
            <a:pPr lvl="0"/>
            <a:r>
              <a:rPr lang="en-US" sz="3200" dirty="0" smtClean="0"/>
              <a:t>British </a:t>
            </a:r>
            <a:r>
              <a:rPr lang="en-US" sz="3200" dirty="0"/>
              <a:t>propaganda (information designed to influence people’s beliefs or actions)</a:t>
            </a:r>
          </a:p>
          <a:p>
            <a:pPr lvl="0"/>
            <a:r>
              <a:rPr lang="en-US" sz="3200" dirty="0"/>
              <a:t>German unrestrictive submarine </a:t>
            </a:r>
            <a:r>
              <a:rPr lang="en-US" sz="3200" dirty="0" smtClean="0"/>
              <a:t>warfare (Sinking of the Lusitania)</a:t>
            </a:r>
            <a:endParaRPr lang="en-US" sz="3200" dirty="0"/>
          </a:p>
          <a:p>
            <a:pPr lvl="0"/>
            <a:r>
              <a:rPr lang="en-US" sz="3200" dirty="0"/>
              <a:t>The Zimmermann Telegram (Note) – The Germans attempted to get Mexico to declare war on the United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end of the war</a:t>
            </a:r>
          </a:p>
          <a:p>
            <a:pPr marL="0" indent="0">
              <a:buNone/>
            </a:pPr>
            <a:r>
              <a:rPr lang="en-US" dirty="0"/>
              <a:t> 	</a:t>
            </a:r>
          </a:p>
          <a:p>
            <a:pPr marL="0" indent="0">
              <a:buNone/>
            </a:pPr>
            <a:r>
              <a:rPr lang="en-US" dirty="0"/>
              <a:t>2) After the Russians surrendered, the Germans launched one last major </a:t>
            </a:r>
            <a:r>
              <a:rPr lang="en-US" dirty="0" smtClean="0"/>
              <a:t>offensive.  The </a:t>
            </a:r>
            <a:r>
              <a:rPr lang="en-US" dirty="0"/>
              <a:t>offensive failed – The Germans were pushed out of France during the Battle of </a:t>
            </a:r>
            <a:r>
              <a:rPr lang="en-US" dirty="0" smtClean="0"/>
              <a:t>Argonne Forest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 Nov. 11, 1918, the Germans agreed to stop fighting – The Armistice was signed – WWI 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7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The Paris Peace Conference – The Treaty of Versailles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Results of WW I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Millions of soldiers and civilians died as a result of the war</a:t>
            </a:r>
          </a:p>
          <a:p>
            <a:pPr lvl="0"/>
            <a:r>
              <a:rPr lang="en-US" dirty="0"/>
              <a:t>The war cost over $350 billion</a:t>
            </a:r>
          </a:p>
          <a:p>
            <a:pPr lvl="0"/>
            <a:r>
              <a:rPr lang="en-US" dirty="0"/>
              <a:t>International trade suffered this helped lead to a worldwide depression – European treasuries were drained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31873" cy="46084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9 new countries were created – This led to new subject nationalities</a:t>
            </a:r>
          </a:p>
          <a:p>
            <a:pPr lvl="0"/>
            <a:r>
              <a:rPr lang="en-US" dirty="0" smtClean="0"/>
              <a:t>3 major European dynasties were overthrown</a:t>
            </a:r>
          </a:p>
          <a:p>
            <a:pPr lvl="0"/>
            <a:r>
              <a:rPr lang="en-US" dirty="0" smtClean="0"/>
              <a:t>German power was weakened</a:t>
            </a:r>
          </a:p>
          <a:p>
            <a:pPr lvl="0"/>
            <a:r>
              <a:rPr lang="en-US" dirty="0" smtClean="0"/>
              <a:t>The League of Nations was created</a:t>
            </a:r>
          </a:p>
          <a:p>
            <a:pPr marL="0" indent="0">
              <a:buNone/>
            </a:pPr>
            <a:r>
              <a:rPr lang="en-US" b="1" dirty="0" smtClean="0"/>
              <a:t>*The conditions that grew out of WW I led to the rise of a new form of one man rule – Fascism*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9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3" name="Picture 4" descr="tumblr_l2l3zx9OaR1qbvfv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464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220px-WorldWarI-MilitaryDeaths-CentralPowers-Piechart_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373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7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67051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 Peace Conference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The Allies met in Paris to make peace – Many believed decisions would be based </a:t>
            </a:r>
            <a:r>
              <a:rPr lang="en-US" dirty="0" smtClean="0"/>
              <a:t>on Woodrow </a:t>
            </a:r>
            <a:r>
              <a:rPr lang="en-US" dirty="0"/>
              <a:t>Wilson’s plan for peace – The 14 </a:t>
            </a:r>
            <a:r>
              <a:rPr lang="en-US" dirty="0" smtClean="0"/>
              <a:t>Points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629" y="1825625"/>
            <a:ext cx="6632171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5 main parts of the 14 Points</a:t>
            </a:r>
          </a:p>
          <a:p>
            <a:pPr lvl="0"/>
            <a:r>
              <a:rPr lang="en-US" dirty="0" smtClean="0"/>
              <a:t>Self-determination of submerged nationalities</a:t>
            </a:r>
          </a:p>
          <a:p>
            <a:pPr lvl="0"/>
            <a:r>
              <a:rPr lang="en-US" dirty="0" smtClean="0"/>
              <a:t>Disarmament and no secret treaties</a:t>
            </a:r>
          </a:p>
          <a:p>
            <a:pPr lvl="0"/>
            <a:r>
              <a:rPr lang="en-US" dirty="0" smtClean="0"/>
              <a:t>Fair treatment of colonial people</a:t>
            </a:r>
          </a:p>
          <a:p>
            <a:pPr lvl="0"/>
            <a:r>
              <a:rPr lang="en-US" dirty="0" smtClean="0"/>
              <a:t>Creation of a League of Nations – An organization created to keep peace through cooperation and negotiation</a:t>
            </a:r>
          </a:p>
          <a:p>
            <a:pPr lvl="0"/>
            <a:r>
              <a:rPr lang="en-US" dirty="0" smtClean="0"/>
              <a:t>“Peace without victory” all nations would be treated fairly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4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(5) Main Causes of World War 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Militarism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Alliances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a) Triple Alliance – Germany, Italy, and Austria- </a:t>
            </a:r>
            <a:r>
              <a:rPr lang="en-US" dirty="0" smtClean="0"/>
              <a:t>Hungary</a:t>
            </a:r>
          </a:p>
          <a:p>
            <a:pPr marL="0" indent="0">
              <a:buNone/>
            </a:pPr>
            <a:r>
              <a:rPr lang="en-US" dirty="0" smtClean="0"/>
              <a:t>         b</a:t>
            </a:r>
            <a:r>
              <a:rPr lang="en-US" dirty="0"/>
              <a:t>) Triple Entente – Britain, France, and </a:t>
            </a:r>
            <a:r>
              <a:rPr lang="en-US" dirty="0" smtClean="0"/>
              <a:t>Russia</a:t>
            </a:r>
          </a:p>
          <a:p>
            <a:r>
              <a:rPr lang="en-US" dirty="0" smtClean="0"/>
              <a:t> </a:t>
            </a:r>
            <a:r>
              <a:rPr lang="en-US" dirty="0"/>
              <a:t>Imperialism</a:t>
            </a:r>
          </a:p>
          <a:p>
            <a:r>
              <a:rPr lang="en-US" dirty="0" smtClean="0"/>
              <a:t> Industrialism </a:t>
            </a:r>
            <a:r>
              <a:rPr lang="en-US" dirty="0"/>
              <a:t>– New technology</a:t>
            </a:r>
          </a:p>
          <a:p>
            <a:r>
              <a:rPr lang="en-US" dirty="0"/>
              <a:t>  </a:t>
            </a:r>
            <a:r>
              <a:rPr lang="en-US" dirty="0" smtClean="0"/>
              <a:t>Nationalism </a:t>
            </a:r>
            <a:r>
              <a:rPr lang="en-US" dirty="0"/>
              <a:t>– Otto von Bismarck used nationalism and war to unify </a:t>
            </a:r>
            <a:r>
              <a:rPr lang="en-US" dirty="0" smtClean="0"/>
              <a:t>Germany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4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Views of why the Treaty of Versailles failed to keep the peace</a:t>
            </a:r>
          </a:p>
          <a:p>
            <a:pPr lvl="0"/>
            <a:r>
              <a:rPr lang="en-US" dirty="0"/>
              <a:t>It was too harsh, it planted the seeds for future war.  </a:t>
            </a:r>
          </a:p>
          <a:p>
            <a:pPr lvl="0"/>
            <a:r>
              <a:rPr lang="en-US" dirty="0"/>
              <a:t>Germany and her allies had been treated unfairly and would seek revenge</a:t>
            </a:r>
          </a:p>
          <a:p>
            <a:r>
              <a:rPr lang="en-US" dirty="0"/>
              <a:t>It left a legacy of bitterness and hatred in the German people</a:t>
            </a:r>
          </a:p>
        </p:txBody>
      </p:sp>
    </p:spTree>
    <p:extLst>
      <p:ext uri="{BB962C8B-B14F-4D97-AF65-F5344CB8AC3E}">
        <p14:creationId xmlns:p14="http://schemas.microsoft.com/office/powerpoint/2010/main" val="39952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EA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1802" r="1611" b="1802"/>
          <a:stretch>
            <a:fillRect/>
          </a:stretch>
        </p:blipFill>
        <p:spPr bwMode="auto">
          <a:xfrm>
            <a:off x="2373034" y="194198"/>
            <a:ext cx="7228166" cy="6435203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Spark that </a:t>
            </a:r>
            <a:r>
              <a:rPr lang="en-US" dirty="0" smtClean="0"/>
              <a:t>triggered</a:t>
            </a:r>
            <a:r>
              <a:rPr lang="en-US" dirty="0" smtClean="0"/>
              <a:t> </a:t>
            </a:r>
            <a:r>
              <a:rPr lang="en-US" dirty="0"/>
              <a:t>off the war was the assassination of the Archduke of Austria in the </a:t>
            </a:r>
            <a:r>
              <a:rPr lang="en-US" dirty="0" smtClean="0"/>
              <a:t>Balkans</a:t>
            </a:r>
          </a:p>
          <a:p>
            <a:pPr marL="0" indent="0">
              <a:buNone/>
            </a:pPr>
            <a:r>
              <a:rPr lang="en-US" b="1" dirty="0" smtClean="0"/>
              <a:t>***</a:t>
            </a:r>
            <a:r>
              <a:rPr lang="en-US" b="1" dirty="0"/>
              <a:t>The Balkans were known as the Powder Keg of Europe because of nationalistic and imperialistic rivalries***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- Germany </a:t>
            </a:r>
            <a:r>
              <a:rPr lang="en-US" dirty="0"/>
              <a:t>gave a “Blank Check” – assurance of support for Austria-Hungary against Serbia</a:t>
            </a:r>
          </a:p>
          <a:p>
            <a:pPr marL="0" indent="0">
              <a:buNone/>
            </a:pPr>
            <a:r>
              <a:rPr lang="en-US" dirty="0" smtClean="0"/>
              <a:t>  - Austria </a:t>
            </a:r>
            <a:r>
              <a:rPr lang="en-US" dirty="0"/>
              <a:t>declared war on Serbia, Russia declared war on </a:t>
            </a:r>
            <a:r>
              <a:rPr lang="en-US" dirty="0" smtClean="0"/>
              <a:t>Austria</a:t>
            </a:r>
          </a:p>
          <a:p>
            <a:pPr marL="0" indent="0">
              <a:buNone/>
            </a:pPr>
            <a:r>
              <a:rPr lang="en-US" dirty="0" smtClean="0"/>
              <a:t>  - Germany declared war on Russia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u="sng" dirty="0" smtClean="0"/>
              <a:t>Germany launched the Schlieffen Plan – to end the war quickly by attacking France through neutral Belgium, then concentrate on Russia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- August</a:t>
            </a:r>
            <a:r>
              <a:rPr lang="en-US" dirty="0"/>
              <a:t>, 1914 WWI began when Germany invaded Belgium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7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2" descr="Franz-Ferdin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3429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ferdin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g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3200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1" name="Picture 2" descr="b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731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KaiserWilhelmI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1"/>
            <a:ext cx="4419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6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5" name="Picture 2" descr="29SchlieffenPlan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03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4114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WW I was an industrial </a:t>
            </a:r>
            <a:r>
              <a:rPr lang="en-US" dirty="0" smtClean="0"/>
              <a:t>war because of new technology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/>
              <a:t>New </a:t>
            </a:r>
            <a:r>
              <a:rPr lang="en-US" dirty="0"/>
              <a:t>weapons were used – Technology led to high casualties</a:t>
            </a:r>
          </a:p>
          <a:p>
            <a:pPr marL="0" indent="0">
              <a:buNone/>
            </a:pPr>
            <a:r>
              <a:rPr lang="en-US" dirty="0" smtClean="0"/>
              <a:t> a</a:t>
            </a:r>
            <a:r>
              <a:rPr lang="en-US" dirty="0"/>
              <a:t>)  Machine </a:t>
            </a:r>
            <a:r>
              <a:rPr lang="en-US" dirty="0" smtClean="0"/>
              <a:t>gun	</a:t>
            </a:r>
            <a:r>
              <a:rPr lang="en-US" dirty="0"/>
              <a:t>	e)  Tanks</a:t>
            </a:r>
          </a:p>
          <a:p>
            <a:pPr marL="0" indent="0">
              <a:buNone/>
            </a:pPr>
            <a:r>
              <a:rPr lang="en-US" dirty="0"/>
              <a:t>b)  Poison gas                  	f)  Submarine (U-Boat)</a:t>
            </a:r>
          </a:p>
          <a:p>
            <a:pPr marL="514350" indent="-514350">
              <a:buAutoNum type="alphaLcParenR" startAt="3"/>
            </a:pPr>
            <a:r>
              <a:rPr lang="en-US" dirty="0" smtClean="0"/>
              <a:t>Airplanes                    </a:t>
            </a:r>
            <a:r>
              <a:rPr lang="en-US" dirty="0"/>
              <a:t>	g)  Flame </a:t>
            </a:r>
            <a:r>
              <a:rPr lang="en-US" dirty="0" smtClean="0"/>
              <a:t>throwers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d)  Long range </a:t>
            </a:r>
            <a:r>
              <a:rPr lang="en-US" dirty="0" smtClean="0"/>
              <a:t>artillery     h) Dreadnaught (battleships)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1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Picture 2" descr="mg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ap0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tank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u boat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286000"/>
            <a:ext cx="3476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b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1"/>
            <a:ext cx="5638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535</Words>
  <Application>Microsoft Office PowerPoint</Application>
  <PresentationFormat>Widescreen</PresentationFormat>
  <Paragraphs>91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WWI</vt:lpstr>
      <vt:lpstr>Five (5) Main Causes of World War I </vt:lpstr>
      <vt:lpstr>PowerPoint Presentation</vt:lpstr>
      <vt:lpstr>WWI</vt:lpstr>
      <vt:lpstr>PowerPoint Presentation</vt:lpstr>
      <vt:lpstr>PowerPoint Presentation</vt:lpstr>
      <vt:lpstr>PowerPoint Presentation</vt:lpstr>
      <vt:lpstr>WWI</vt:lpstr>
      <vt:lpstr>PowerPoint Presentation</vt:lpstr>
      <vt:lpstr>PowerPoint Presentation</vt:lpstr>
      <vt:lpstr>WWI</vt:lpstr>
      <vt:lpstr>Trench Warfare</vt:lpstr>
      <vt:lpstr>WWI</vt:lpstr>
      <vt:lpstr>WWI</vt:lpstr>
      <vt:lpstr>WWI</vt:lpstr>
      <vt:lpstr>WWI</vt:lpstr>
      <vt:lpstr>WWI</vt:lpstr>
      <vt:lpstr>PowerPoint Presentation</vt:lpstr>
      <vt:lpstr>WWI</vt:lpstr>
      <vt:lpstr>WWI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</dc:title>
  <dc:creator>Kimberly Forrester</dc:creator>
  <cp:lastModifiedBy>Kimberly Forrester</cp:lastModifiedBy>
  <cp:revision>11</cp:revision>
  <dcterms:created xsi:type="dcterms:W3CDTF">2019-04-26T13:35:54Z</dcterms:created>
  <dcterms:modified xsi:type="dcterms:W3CDTF">2019-05-02T17:21:46Z</dcterms:modified>
</cp:coreProperties>
</file>